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er Medium" charset="1" panose="02000503000000020004"/>
      <p:regular r:id="rId16"/>
    </p:embeddedFont>
    <p:embeddedFont>
      <p:font typeface="Inter Light" charset="1" panose="02000503000000020004"/>
      <p:regular r:id="rId17"/>
    </p:embeddedFont>
    <p:embeddedFont>
      <p:font typeface="Poppins Light" charset="1" panose="00000400000000000000"/>
      <p:regular r:id="rId18"/>
    </p:embeddedFont>
    <p:embeddedFont>
      <p:font typeface="Poppins Medium" charset="1" panose="00000600000000000000"/>
      <p:regular r:id="rId19"/>
    </p:embeddedFont>
    <p:embeddedFont>
      <p:font typeface="Inter" charset="1" panose="020B050203000000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svg" Type="http://schemas.openxmlformats.org/officeDocument/2006/relationships/image"/><Relationship Id="rId12" Target="../media/image116.png" Type="http://schemas.openxmlformats.org/officeDocument/2006/relationships/image"/><Relationship Id="rId13" Target="../media/image117.svg" Type="http://schemas.openxmlformats.org/officeDocument/2006/relationships/image"/><Relationship Id="rId14" Target="../media/image118.png" Type="http://schemas.openxmlformats.org/officeDocument/2006/relationships/image"/><Relationship Id="rId15" Target="../media/image119.svg" Type="http://schemas.openxmlformats.org/officeDocument/2006/relationships/image"/><Relationship Id="rId16" Target="../media/image120.png" Type="http://schemas.openxmlformats.org/officeDocument/2006/relationships/image"/><Relationship Id="rId17" Target="../media/image121.svg" Type="http://schemas.openxmlformats.org/officeDocument/2006/relationships/image"/><Relationship Id="rId18" Target="../media/image5.png" Type="http://schemas.openxmlformats.org/officeDocument/2006/relationships/image"/><Relationship Id="rId19" Target="../media/image6.svg" Type="http://schemas.openxmlformats.org/officeDocument/2006/relationships/image"/><Relationship Id="rId2" Target="../media/image1.jpeg" Type="http://schemas.openxmlformats.org/officeDocument/2006/relationships/image"/><Relationship Id="rId20" Target="../media/image122.png" Type="http://schemas.openxmlformats.org/officeDocument/2006/relationships/image"/><Relationship Id="rId21" Target="../media/image123.svg" Type="http://schemas.openxmlformats.org/officeDocument/2006/relationships/image"/><Relationship Id="rId22" Target="../media/image124.png" Type="http://schemas.openxmlformats.org/officeDocument/2006/relationships/image"/><Relationship Id="rId23" Target="../media/image125.svg" Type="http://schemas.openxmlformats.org/officeDocument/2006/relationships/image"/><Relationship Id="rId24" Target="../media/image126.png" Type="http://schemas.openxmlformats.org/officeDocument/2006/relationships/image"/><Relationship Id="rId25" Target="../media/image127.svg" Type="http://schemas.openxmlformats.org/officeDocument/2006/relationships/image"/><Relationship Id="rId26" Target="../media/image11.png" Type="http://schemas.openxmlformats.org/officeDocument/2006/relationships/image"/><Relationship Id="rId27" Target="../media/image12.svg" Type="http://schemas.openxmlformats.org/officeDocument/2006/relationships/image"/><Relationship Id="rId3" Target="../media/image15.png" Type="http://schemas.openxmlformats.org/officeDocument/2006/relationships/image"/><Relationship Id="rId4" Target="../media/image108.svg" Type="http://schemas.openxmlformats.org/officeDocument/2006/relationships/image"/><Relationship Id="rId5" Target="../media/image109.svg" Type="http://schemas.openxmlformats.org/officeDocument/2006/relationships/image"/><Relationship Id="rId6" Target="../media/image110.svg" Type="http://schemas.openxmlformats.org/officeDocument/2006/relationships/image"/><Relationship Id="rId7" Target="../media/image111.png" Type="http://schemas.openxmlformats.org/officeDocument/2006/relationships/image"/><Relationship Id="rId8" Target="../media/image112.svg" Type="http://schemas.openxmlformats.org/officeDocument/2006/relationships/image"/><Relationship Id="rId9" Target="../media/image1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svg" Type="http://schemas.openxmlformats.org/officeDocument/2006/relationships/image"/><Relationship Id="rId8" Target="../media/image18.sv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19" Target="../media/image48.png" Type="http://schemas.openxmlformats.org/officeDocument/2006/relationships/image"/><Relationship Id="rId2" Target="../media/image1.jpeg" Type="http://schemas.openxmlformats.org/officeDocument/2006/relationships/image"/><Relationship Id="rId20" Target="../media/image49.svg" Type="http://schemas.openxmlformats.org/officeDocument/2006/relationships/image"/><Relationship Id="rId21" Target="../media/image50.png" Type="http://schemas.openxmlformats.org/officeDocument/2006/relationships/image"/><Relationship Id="rId22" Target="../media/image51.svg" Type="http://schemas.openxmlformats.org/officeDocument/2006/relationships/image"/><Relationship Id="rId23" Target="../media/image11.png" Type="http://schemas.openxmlformats.org/officeDocument/2006/relationships/image"/><Relationship Id="rId24" Target="../media/image12.sv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18" Target="../media/image11.png" Type="http://schemas.openxmlformats.org/officeDocument/2006/relationships/image"/><Relationship Id="rId19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13" Target="../media/image73.png" Type="http://schemas.openxmlformats.org/officeDocument/2006/relationships/image"/><Relationship Id="rId14" Target="../media/image74.svg" Type="http://schemas.openxmlformats.org/officeDocument/2006/relationships/image"/><Relationship Id="rId15" Target="../media/image75.png" Type="http://schemas.openxmlformats.org/officeDocument/2006/relationships/image"/><Relationship Id="rId16" Target="../media/image76.svg" Type="http://schemas.openxmlformats.org/officeDocument/2006/relationships/image"/><Relationship Id="rId17" Target="../media/image11.png" Type="http://schemas.openxmlformats.org/officeDocument/2006/relationships/image"/><Relationship Id="rId18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88.png" Type="http://schemas.openxmlformats.org/officeDocument/2006/relationships/image"/><Relationship Id="rId14" Target="../media/image89.png" Type="http://schemas.openxmlformats.org/officeDocument/2006/relationships/image"/><Relationship Id="rId15" Target="../media/image90.svg" Type="http://schemas.openxmlformats.org/officeDocument/2006/relationships/image"/><Relationship Id="rId16" Target="../media/image91.png" Type="http://schemas.openxmlformats.org/officeDocument/2006/relationships/image"/><Relationship Id="rId17" Target="../media/image92.svg" Type="http://schemas.openxmlformats.org/officeDocument/2006/relationships/image"/><Relationship Id="rId18" Target="../media/image93.png" Type="http://schemas.openxmlformats.org/officeDocument/2006/relationships/image"/><Relationship Id="rId19" Target="../media/image94.svg" Type="http://schemas.openxmlformats.org/officeDocument/2006/relationships/image"/><Relationship Id="rId2" Target="../media/image1.jpe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59.png" Type="http://schemas.openxmlformats.org/officeDocument/2006/relationships/image"/><Relationship Id="rId23" Target="../media/image60.svg" Type="http://schemas.openxmlformats.org/officeDocument/2006/relationships/image"/><Relationship Id="rId24" Target="../media/image11.png" Type="http://schemas.openxmlformats.org/officeDocument/2006/relationships/image"/><Relationship Id="rId25" Target="../media/image12.svg" Type="http://schemas.openxmlformats.org/officeDocument/2006/relationships/image"/><Relationship Id="rId3" Target="../media/image82.png" Type="http://schemas.openxmlformats.org/officeDocument/2006/relationships/image"/><Relationship Id="rId4" Target="../media/image83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100.png" Type="http://schemas.openxmlformats.org/officeDocument/2006/relationships/image"/><Relationship Id="rId12" Target="../media/image101.svg" Type="http://schemas.openxmlformats.org/officeDocument/2006/relationships/image"/><Relationship Id="rId13" Target="../media/image102.png" Type="http://schemas.openxmlformats.org/officeDocument/2006/relationships/image"/><Relationship Id="rId14" Target="../media/image103.svg" Type="http://schemas.openxmlformats.org/officeDocument/2006/relationships/image"/><Relationship Id="rId15" Target="../media/image104.png" Type="http://schemas.openxmlformats.org/officeDocument/2006/relationships/image"/><Relationship Id="rId16" Target="../media/image105.svg" Type="http://schemas.openxmlformats.org/officeDocument/2006/relationships/image"/><Relationship Id="rId17" Target="../media/image106.png" Type="http://schemas.openxmlformats.org/officeDocument/2006/relationships/image"/><Relationship Id="rId18" Target="../media/image107.svg" Type="http://schemas.openxmlformats.org/officeDocument/2006/relationships/image"/><Relationship Id="rId19" Target="../media/image11.png" Type="http://schemas.openxmlformats.org/officeDocument/2006/relationships/image"/><Relationship Id="rId2" Target="../media/image1.jpeg" Type="http://schemas.openxmlformats.org/officeDocument/2006/relationships/image"/><Relationship Id="rId20" Target="../media/image12.svg" Type="http://schemas.openxmlformats.org/officeDocument/2006/relationships/image"/><Relationship Id="rId3" Target="../media/image95.png" Type="http://schemas.openxmlformats.org/officeDocument/2006/relationships/image"/><Relationship Id="rId4" Target="../media/image96.svg" Type="http://schemas.openxmlformats.org/officeDocument/2006/relationships/image"/><Relationship Id="rId5" Target="../media/image97.png" Type="http://schemas.openxmlformats.org/officeDocument/2006/relationships/image"/><Relationship Id="rId6" Target="../media/image98.svg" Type="http://schemas.openxmlformats.org/officeDocument/2006/relationships/image"/><Relationship Id="rId7" Target="../media/image15.png" Type="http://schemas.openxmlformats.org/officeDocument/2006/relationships/image"/><Relationship Id="rId8" Target="../media/image99.svg" Type="http://schemas.openxmlformats.org/officeDocument/2006/relationships/image"/><Relationship Id="rId9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37114" y="7698241"/>
            <a:ext cx="3692993" cy="656970"/>
            <a:chOff x="0" y="0"/>
            <a:chExt cx="972640" cy="173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2640" cy="173029"/>
            </a:xfrm>
            <a:custGeom>
              <a:avLst/>
              <a:gdLst/>
              <a:ahLst/>
              <a:cxnLst/>
              <a:rect r="r" b="b" t="t" l="l"/>
              <a:pathLst>
                <a:path h="173029" w="972640">
                  <a:moveTo>
                    <a:pt x="86515" y="0"/>
                  </a:moveTo>
                  <a:lnTo>
                    <a:pt x="886126" y="0"/>
                  </a:lnTo>
                  <a:cubicBezTo>
                    <a:pt x="909071" y="0"/>
                    <a:pt x="931076" y="9115"/>
                    <a:pt x="947301" y="25340"/>
                  </a:cubicBezTo>
                  <a:cubicBezTo>
                    <a:pt x="963525" y="41564"/>
                    <a:pt x="972640" y="63569"/>
                    <a:pt x="972640" y="86515"/>
                  </a:cubicBezTo>
                  <a:lnTo>
                    <a:pt x="972640" y="86515"/>
                  </a:lnTo>
                  <a:cubicBezTo>
                    <a:pt x="972640" y="134295"/>
                    <a:pt x="933906" y="173029"/>
                    <a:pt x="886126" y="173029"/>
                  </a:cubicBezTo>
                  <a:lnTo>
                    <a:pt x="86515" y="173029"/>
                  </a:lnTo>
                  <a:cubicBezTo>
                    <a:pt x="38734" y="173029"/>
                    <a:pt x="0" y="134295"/>
                    <a:pt x="0" y="86515"/>
                  </a:cubicBezTo>
                  <a:lnTo>
                    <a:pt x="0" y="86515"/>
                  </a:lnTo>
                  <a:cubicBezTo>
                    <a:pt x="0" y="38734"/>
                    <a:pt x="38734" y="0"/>
                    <a:pt x="8651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452D53">
                      <a:alpha val="100000"/>
                    </a:srgbClr>
                  </a:gs>
                  <a:gs pos="100000">
                    <a:srgbClr val="8357A1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72640" cy="230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93870" y="-727872"/>
            <a:ext cx="4750130" cy="4114800"/>
          </a:xfrm>
          <a:custGeom>
            <a:avLst/>
            <a:gdLst/>
            <a:ahLst/>
            <a:cxnLst/>
            <a:rect r="r" b="b" t="t" l="l"/>
            <a:pathLst>
              <a:path h="4114800" w="4750130">
                <a:moveTo>
                  <a:pt x="0" y="0"/>
                </a:moveTo>
                <a:lnTo>
                  <a:pt x="4750130" y="0"/>
                </a:lnTo>
                <a:lnTo>
                  <a:pt x="4750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89770" y="1840681"/>
            <a:ext cx="1665586" cy="6774045"/>
            <a:chOff x="0" y="0"/>
            <a:chExt cx="258043" cy="10494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043" cy="1049477"/>
            </a:xfrm>
            <a:custGeom>
              <a:avLst/>
              <a:gdLst/>
              <a:ahLst/>
              <a:cxnLst/>
              <a:rect r="r" b="b" t="t" l="l"/>
              <a:pathLst>
                <a:path h="1049477" w="258043">
                  <a:moveTo>
                    <a:pt x="129021" y="0"/>
                  </a:moveTo>
                  <a:lnTo>
                    <a:pt x="129021" y="0"/>
                  </a:lnTo>
                  <a:cubicBezTo>
                    <a:pt x="163240" y="0"/>
                    <a:pt x="196057" y="13593"/>
                    <a:pt x="220253" y="37790"/>
                  </a:cubicBezTo>
                  <a:cubicBezTo>
                    <a:pt x="244450" y="61986"/>
                    <a:pt x="258043" y="94803"/>
                    <a:pt x="258043" y="129021"/>
                  </a:cubicBezTo>
                  <a:lnTo>
                    <a:pt x="258043" y="920455"/>
                  </a:lnTo>
                  <a:cubicBezTo>
                    <a:pt x="258043" y="954674"/>
                    <a:pt x="244450" y="987491"/>
                    <a:pt x="220253" y="1011687"/>
                  </a:cubicBezTo>
                  <a:cubicBezTo>
                    <a:pt x="196057" y="1035884"/>
                    <a:pt x="163240" y="1049477"/>
                    <a:pt x="129021" y="1049477"/>
                  </a:cubicBezTo>
                  <a:lnTo>
                    <a:pt x="129021" y="1049477"/>
                  </a:lnTo>
                  <a:cubicBezTo>
                    <a:pt x="94803" y="1049477"/>
                    <a:pt x="61986" y="1035884"/>
                    <a:pt x="37790" y="1011687"/>
                  </a:cubicBezTo>
                  <a:cubicBezTo>
                    <a:pt x="13593" y="987491"/>
                    <a:pt x="0" y="954674"/>
                    <a:pt x="0" y="920455"/>
                  </a:cubicBezTo>
                  <a:lnTo>
                    <a:pt x="0" y="129021"/>
                  </a:lnTo>
                  <a:cubicBezTo>
                    <a:pt x="0" y="94803"/>
                    <a:pt x="13593" y="61986"/>
                    <a:pt x="37790" y="37790"/>
                  </a:cubicBezTo>
                  <a:cubicBezTo>
                    <a:pt x="61986" y="13593"/>
                    <a:pt x="94803" y="0"/>
                    <a:pt x="129021" y="0"/>
                  </a:cubicBezTo>
                  <a:close/>
                </a:path>
              </a:pathLst>
            </a:custGeom>
            <a:blipFill>
              <a:blip r:embed="rId5"/>
              <a:stretch>
                <a:fillRect l="-61935" t="0" r="-447362" b="0"/>
              </a:stretch>
            </a:blipFill>
            <a:ln w="38100" cap="rnd">
              <a:solidFill>
                <a:srgbClr val="0B0018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3164907" y="1840681"/>
            <a:ext cx="5222596" cy="6774045"/>
            <a:chOff x="0" y="0"/>
            <a:chExt cx="809117" cy="10494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9117" cy="1049477"/>
            </a:xfrm>
            <a:custGeom>
              <a:avLst/>
              <a:gdLst/>
              <a:ahLst/>
              <a:cxnLst/>
              <a:rect r="r" b="b" t="t" l="l"/>
              <a:pathLst>
                <a:path h="1049477" w="809117">
                  <a:moveTo>
                    <a:pt x="148239" y="0"/>
                  </a:moveTo>
                  <a:lnTo>
                    <a:pt x="660878" y="0"/>
                  </a:lnTo>
                  <a:cubicBezTo>
                    <a:pt x="742748" y="0"/>
                    <a:pt x="809117" y="66369"/>
                    <a:pt x="809117" y="148239"/>
                  </a:cubicBezTo>
                  <a:lnTo>
                    <a:pt x="809117" y="901238"/>
                  </a:lnTo>
                  <a:cubicBezTo>
                    <a:pt x="809117" y="983108"/>
                    <a:pt x="742748" y="1049477"/>
                    <a:pt x="660878" y="1049477"/>
                  </a:cubicBezTo>
                  <a:lnTo>
                    <a:pt x="148239" y="1049477"/>
                  </a:lnTo>
                  <a:cubicBezTo>
                    <a:pt x="66369" y="1049477"/>
                    <a:pt x="0" y="983108"/>
                    <a:pt x="0" y="901238"/>
                  </a:cubicBezTo>
                  <a:lnTo>
                    <a:pt x="0" y="148239"/>
                  </a:lnTo>
                  <a:cubicBezTo>
                    <a:pt x="0" y="66369"/>
                    <a:pt x="66369" y="0"/>
                    <a:pt x="148239" y="0"/>
                  </a:cubicBezTo>
                  <a:close/>
                </a:path>
              </a:pathLst>
            </a:custGeom>
            <a:blipFill>
              <a:blip r:embed="rId5"/>
              <a:stretch>
                <a:fillRect l="-55596" t="0" r="-38719" b="0"/>
              </a:stretch>
            </a:blipFill>
            <a:ln w="38100" cap="rnd">
              <a:solidFill>
                <a:srgbClr val="0B0018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420684" y="7783976"/>
            <a:ext cx="497085" cy="485501"/>
            <a:chOff x="0" y="0"/>
            <a:chExt cx="83219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2193" cy="812800"/>
            </a:xfrm>
            <a:custGeom>
              <a:avLst/>
              <a:gdLst/>
              <a:ahLst/>
              <a:cxnLst/>
              <a:rect r="r" b="b" t="t" l="l"/>
              <a:pathLst>
                <a:path h="812800" w="832193">
                  <a:moveTo>
                    <a:pt x="416097" y="0"/>
                  </a:moveTo>
                  <a:cubicBezTo>
                    <a:pt x="186293" y="0"/>
                    <a:pt x="0" y="181951"/>
                    <a:pt x="0" y="406400"/>
                  </a:cubicBezTo>
                  <a:cubicBezTo>
                    <a:pt x="0" y="630849"/>
                    <a:pt x="186293" y="812800"/>
                    <a:pt x="416097" y="812800"/>
                  </a:cubicBezTo>
                  <a:cubicBezTo>
                    <a:pt x="645900" y="812800"/>
                    <a:pt x="832193" y="630849"/>
                    <a:pt x="832193" y="406400"/>
                  </a:cubicBezTo>
                  <a:cubicBezTo>
                    <a:pt x="832193" y="181951"/>
                    <a:pt x="645900" y="0"/>
                    <a:pt x="416097" y="0"/>
                  </a:cubicBezTo>
                  <a:close/>
                </a:path>
              </a:pathLst>
            </a:custGeom>
            <a:solidFill>
              <a:srgbClr val="0B001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8018" y="19050"/>
              <a:ext cx="676157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49508" y="8614726"/>
            <a:ext cx="1538492" cy="1672274"/>
          </a:xfrm>
          <a:custGeom>
            <a:avLst/>
            <a:gdLst/>
            <a:ahLst/>
            <a:cxnLst/>
            <a:rect r="r" b="b" t="t" l="l"/>
            <a:pathLst>
              <a:path h="1672274" w="1538492">
                <a:moveTo>
                  <a:pt x="0" y="0"/>
                </a:moveTo>
                <a:lnTo>
                  <a:pt x="1538492" y="0"/>
                </a:lnTo>
                <a:lnTo>
                  <a:pt x="1538492" y="1672274"/>
                </a:lnTo>
                <a:lnTo>
                  <a:pt x="0" y="16722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53550" y="1886786"/>
            <a:ext cx="742470" cy="207446"/>
          </a:xfrm>
          <a:custGeom>
            <a:avLst/>
            <a:gdLst/>
            <a:ahLst/>
            <a:cxnLst/>
            <a:rect r="r" b="b" t="t" l="l"/>
            <a:pathLst>
              <a:path h="207446" w="742470">
                <a:moveTo>
                  <a:pt x="0" y="0"/>
                </a:moveTo>
                <a:lnTo>
                  <a:pt x="742470" y="0"/>
                </a:lnTo>
                <a:lnTo>
                  <a:pt x="742470" y="207446"/>
                </a:lnTo>
                <a:lnTo>
                  <a:pt x="0" y="207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30026" b="-497594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137777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224963" y="2665732"/>
            <a:ext cx="7170278" cy="152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3"/>
              </a:lnSpc>
            </a:pPr>
            <a:r>
              <a:rPr lang="en-US" sz="10548" spc="-685" b="true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KPI Monthly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24963" y="4206642"/>
            <a:ext cx="7170278" cy="133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8"/>
              </a:lnSpc>
            </a:pPr>
            <a:r>
              <a:rPr lang="en-US" sz="9389" spc="-610">
                <a:solidFill>
                  <a:srgbClr val="0B0018"/>
                </a:solidFill>
                <a:latin typeface="Inter Light"/>
                <a:ea typeface="Inter Light"/>
                <a:cs typeface="Inter Light"/>
                <a:sym typeface="Inter Light"/>
              </a:rPr>
              <a:t>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14780" y="5923480"/>
            <a:ext cx="7080460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A dynamic review of Salford &amp; Co. performance and key metrics, highlighting achievements and strategies for success in January 2025.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38781" y="7751453"/>
            <a:ext cx="2273086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@reallygreatsite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78616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01/10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48299" y="3954117"/>
            <a:ext cx="7993950" cy="1032221"/>
            <a:chOff x="0" y="0"/>
            <a:chExt cx="1688074" cy="217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8074" cy="217973"/>
            </a:xfrm>
            <a:custGeom>
              <a:avLst/>
              <a:gdLst/>
              <a:ahLst/>
              <a:cxnLst/>
              <a:rect r="r" b="b" t="t" l="l"/>
              <a:pathLst>
                <a:path h="217973" w="1688074">
                  <a:moveTo>
                    <a:pt x="23243" y="0"/>
                  </a:moveTo>
                  <a:lnTo>
                    <a:pt x="1664831" y="0"/>
                  </a:lnTo>
                  <a:cubicBezTo>
                    <a:pt x="1670995" y="0"/>
                    <a:pt x="1676908" y="2449"/>
                    <a:pt x="1681267" y="6808"/>
                  </a:cubicBezTo>
                  <a:cubicBezTo>
                    <a:pt x="1685625" y="11167"/>
                    <a:pt x="1688074" y="17079"/>
                    <a:pt x="1688074" y="23243"/>
                  </a:cubicBezTo>
                  <a:lnTo>
                    <a:pt x="1688074" y="194730"/>
                  </a:lnTo>
                  <a:cubicBezTo>
                    <a:pt x="1688074" y="200894"/>
                    <a:pt x="1685625" y="206806"/>
                    <a:pt x="1681267" y="211165"/>
                  </a:cubicBezTo>
                  <a:cubicBezTo>
                    <a:pt x="1676908" y="215524"/>
                    <a:pt x="1670995" y="217973"/>
                    <a:pt x="1664831" y="217973"/>
                  </a:cubicBezTo>
                  <a:lnTo>
                    <a:pt x="23243" y="217973"/>
                  </a:lnTo>
                  <a:cubicBezTo>
                    <a:pt x="17079" y="217973"/>
                    <a:pt x="11167" y="215524"/>
                    <a:pt x="6808" y="211165"/>
                  </a:cubicBezTo>
                  <a:cubicBezTo>
                    <a:pt x="2449" y="206806"/>
                    <a:pt x="0" y="200894"/>
                    <a:pt x="0" y="194730"/>
                  </a:cubicBezTo>
                  <a:lnTo>
                    <a:pt x="0" y="23243"/>
                  </a:lnTo>
                  <a:cubicBezTo>
                    <a:pt x="0" y="17079"/>
                    <a:pt x="2449" y="11167"/>
                    <a:pt x="6808" y="6808"/>
                  </a:cubicBezTo>
                  <a:cubicBezTo>
                    <a:pt x="11167" y="2449"/>
                    <a:pt x="17079" y="0"/>
                    <a:pt x="2324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88074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48299" y="5300662"/>
            <a:ext cx="7993950" cy="1032221"/>
            <a:chOff x="0" y="0"/>
            <a:chExt cx="1688074" cy="217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8074" cy="217973"/>
            </a:xfrm>
            <a:custGeom>
              <a:avLst/>
              <a:gdLst/>
              <a:ahLst/>
              <a:cxnLst/>
              <a:rect r="r" b="b" t="t" l="l"/>
              <a:pathLst>
                <a:path h="217973" w="1688074">
                  <a:moveTo>
                    <a:pt x="23243" y="0"/>
                  </a:moveTo>
                  <a:lnTo>
                    <a:pt x="1664831" y="0"/>
                  </a:lnTo>
                  <a:cubicBezTo>
                    <a:pt x="1670995" y="0"/>
                    <a:pt x="1676908" y="2449"/>
                    <a:pt x="1681267" y="6808"/>
                  </a:cubicBezTo>
                  <a:cubicBezTo>
                    <a:pt x="1685625" y="11167"/>
                    <a:pt x="1688074" y="17079"/>
                    <a:pt x="1688074" y="23243"/>
                  </a:cubicBezTo>
                  <a:lnTo>
                    <a:pt x="1688074" y="194730"/>
                  </a:lnTo>
                  <a:cubicBezTo>
                    <a:pt x="1688074" y="200894"/>
                    <a:pt x="1685625" y="206806"/>
                    <a:pt x="1681267" y="211165"/>
                  </a:cubicBezTo>
                  <a:cubicBezTo>
                    <a:pt x="1676908" y="215524"/>
                    <a:pt x="1670995" y="217973"/>
                    <a:pt x="1664831" y="217973"/>
                  </a:cubicBezTo>
                  <a:lnTo>
                    <a:pt x="23243" y="217973"/>
                  </a:lnTo>
                  <a:cubicBezTo>
                    <a:pt x="17079" y="217973"/>
                    <a:pt x="11167" y="215524"/>
                    <a:pt x="6808" y="211165"/>
                  </a:cubicBezTo>
                  <a:cubicBezTo>
                    <a:pt x="2449" y="206806"/>
                    <a:pt x="0" y="200894"/>
                    <a:pt x="0" y="194730"/>
                  </a:cubicBezTo>
                  <a:lnTo>
                    <a:pt x="0" y="23243"/>
                  </a:lnTo>
                  <a:cubicBezTo>
                    <a:pt x="0" y="17079"/>
                    <a:pt x="2449" y="11167"/>
                    <a:pt x="6808" y="6808"/>
                  </a:cubicBezTo>
                  <a:cubicBezTo>
                    <a:pt x="11167" y="2449"/>
                    <a:pt x="17079" y="0"/>
                    <a:pt x="2324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88074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48299" y="6647208"/>
            <a:ext cx="7993950" cy="1032221"/>
            <a:chOff x="0" y="0"/>
            <a:chExt cx="1688074" cy="2179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8074" cy="217973"/>
            </a:xfrm>
            <a:custGeom>
              <a:avLst/>
              <a:gdLst/>
              <a:ahLst/>
              <a:cxnLst/>
              <a:rect r="r" b="b" t="t" l="l"/>
              <a:pathLst>
                <a:path h="217973" w="1688074">
                  <a:moveTo>
                    <a:pt x="23243" y="0"/>
                  </a:moveTo>
                  <a:lnTo>
                    <a:pt x="1664831" y="0"/>
                  </a:lnTo>
                  <a:cubicBezTo>
                    <a:pt x="1670995" y="0"/>
                    <a:pt x="1676908" y="2449"/>
                    <a:pt x="1681267" y="6808"/>
                  </a:cubicBezTo>
                  <a:cubicBezTo>
                    <a:pt x="1685625" y="11167"/>
                    <a:pt x="1688074" y="17079"/>
                    <a:pt x="1688074" y="23243"/>
                  </a:cubicBezTo>
                  <a:lnTo>
                    <a:pt x="1688074" y="194730"/>
                  </a:lnTo>
                  <a:cubicBezTo>
                    <a:pt x="1688074" y="200894"/>
                    <a:pt x="1685625" y="206806"/>
                    <a:pt x="1681267" y="211165"/>
                  </a:cubicBezTo>
                  <a:cubicBezTo>
                    <a:pt x="1676908" y="215524"/>
                    <a:pt x="1670995" y="217973"/>
                    <a:pt x="1664831" y="217973"/>
                  </a:cubicBezTo>
                  <a:lnTo>
                    <a:pt x="23243" y="217973"/>
                  </a:lnTo>
                  <a:cubicBezTo>
                    <a:pt x="17079" y="217973"/>
                    <a:pt x="11167" y="215524"/>
                    <a:pt x="6808" y="211165"/>
                  </a:cubicBezTo>
                  <a:cubicBezTo>
                    <a:pt x="2449" y="206806"/>
                    <a:pt x="0" y="200894"/>
                    <a:pt x="0" y="194730"/>
                  </a:cubicBezTo>
                  <a:lnTo>
                    <a:pt x="0" y="23243"/>
                  </a:lnTo>
                  <a:cubicBezTo>
                    <a:pt x="0" y="17079"/>
                    <a:pt x="2449" y="11167"/>
                    <a:pt x="6808" y="6808"/>
                  </a:cubicBezTo>
                  <a:cubicBezTo>
                    <a:pt x="11167" y="2449"/>
                    <a:pt x="17079" y="0"/>
                    <a:pt x="2324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88074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968468" y="6771042"/>
            <a:ext cx="1002983" cy="1002983"/>
          </a:xfrm>
          <a:custGeom>
            <a:avLst/>
            <a:gdLst/>
            <a:ahLst/>
            <a:cxnLst/>
            <a:rect r="r" b="b" t="t" l="l"/>
            <a:pathLst>
              <a:path h="1002983" w="1002983">
                <a:moveTo>
                  <a:pt x="0" y="0"/>
                </a:moveTo>
                <a:lnTo>
                  <a:pt x="1002982" y="0"/>
                </a:lnTo>
                <a:lnTo>
                  <a:pt x="1002982" y="1002983"/>
                </a:lnTo>
                <a:lnTo>
                  <a:pt x="0" y="100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968468" y="5422411"/>
            <a:ext cx="1002983" cy="1002983"/>
          </a:xfrm>
          <a:custGeom>
            <a:avLst/>
            <a:gdLst/>
            <a:ahLst/>
            <a:cxnLst/>
            <a:rect r="r" b="b" t="t" l="l"/>
            <a:pathLst>
              <a:path h="1002983" w="1002983">
                <a:moveTo>
                  <a:pt x="0" y="0"/>
                </a:moveTo>
                <a:lnTo>
                  <a:pt x="1002982" y="0"/>
                </a:lnTo>
                <a:lnTo>
                  <a:pt x="1002982" y="1002982"/>
                </a:lnTo>
                <a:lnTo>
                  <a:pt x="0" y="100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968468" y="4076528"/>
            <a:ext cx="1002983" cy="1002983"/>
          </a:xfrm>
          <a:custGeom>
            <a:avLst/>
            <a:gdLst/>
            <a:ahLst/>
            <a:cxnLst/>
            <a:rect r="r" b="b" t="t" l="l"/>
            <a:pathLst>
              <a:path h="1002983" w="1002983">
                <a:moveTo>
                  <a:pt x="0" y="0"/>
                </a:moveTo>
                <a:lnTo>
                  <a:pt x="1002982" y="0"/>
                </a:lnTo>
                <a:lnTo>
                  <a:pt x="1002982" y="1002983"/>
                </a:lnTo>
                <a:lnTo>
                  <a:pt x="0" y="100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4896393">
            <a:off x="17209449" y="9536967"/>
            <a:ext cx="2816985" cy="2331055"/>
          </a:xfrm>
          <a:custGeom>
            <a:avLst/>
            <a:gdLst/>
            <a:ahLst/>
            <a:cxnLst/>
            <a:rect r="r" b="b" t="t" l="l"/>
            <a:pathLst>
              <a:path h="2331055" w="2816985">
                <a:moveTo>
                  <a:pt x="0" y="0"/>
                </a:moveTo>
                <a:lnTo>
                  <a:pt x="2816985" y="0"/>
                </a:lnTo>
                <a:lnTo>
                  <a:pt x="2816985" y="2331055"/>
                </a:lnTo>
                <a:lnTo>
                  <a:pt x="0" y="2331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520983" y="5310188"/>
            <a:ext cx="1390895" cy="0"/>
          </a:xfrm>
          <a:prstGeom prst="line">
            <a:avLst/>
          </a:prstGeom>
          <a:ln cap="flat" w="38100">
            <a:solidFill>
              <a:srgbClr val="0B001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8848299" y="2607571"/>
            <a:ext cx="7993950" cy="1032221"/>
            <a:chOff x="0" y="0"/>
            <a:chExt cx="1688074" cy="2179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88074" cy="217973"/>
            </a:xfrm>
            <a:custGeom>
              <a:avLst/>
              <a:gdLst/>
              <a:ahLst/>
              <a:cxnLst/>
              <a:rect r="r" b="b" t="t" l="l"/>
              <a:pathLst>
                <a:path h="217973" w="1688074">
                  <a:moveTo>
                    <a:pt x="23243" y="0"/>
                  </a:moveTo>
                  <a:lnTo>
                    <a:pt x="1664831" y="0"/>
                  </a:lnTo>
                  <a:cubicBezTo>
                    <a:pt x="1670995" y="0"/>
                    <a:pt x="1676908" y="2449"/>
                    <a:pt x="1681267" y="6808"/>
                  </a:cubicBezTo>
                  <a:cubicBezTo>
                    <a:pt x="1685625" y="11167"/>
                    <a:pt x="1688074" y="17079"/>
                    <a:pt x="1688074" y="23243"/>
                  </a:cubicBezTo>
                  <a:lnTo>
                    <a:pt x="1688074" y="194730"/>
                  </a:lnTo>
                  <a:cubicBezTo>
                    <a:pt x="1688074" y="200894"/>
                    <a:pt x="1685625" y="206806"/>
                    <a:pt x="1681267" y="211165"/>
                  </a:cubicBezTo>
                  <a:cubicBezTo>
                    <a:pt x="1676908" y="215524"/>
                    <a:pt x="1670995" y="217973"/>
                    <a:pt x="1664831" y="217973"/>
                  </a:cubicBezTo>
                  <a:lnTo>
                    <a:pt x="23243" y="217973"/>
                  </a:lnTo>
                  <a:cubicBezTo>
                    <a:pt x="17079" y="217973"/>
                    <a:pt x="11167" y="215524"/>
                    <a:pt x="6808" y="211165"/>
                  </a:cubicBezTo>
                  <a:cubicBezTo>
                    <a:pt x="2449" y="206806"/>
                    <a:pt x="0" y="200894"/>
                    <a:pt x="0" y="194730"/>
                  </a:cubicBezTo>
                  <a:lnTo>
                    <a:pt x="0" y="23243"/>
                  </a:lnTo>
                  <a:cubicBezTo>
                    <a:pt x="0" y="17079"/>
                    <a:pt x="2449" y="11167"/>
                    <a:pt x="6808" y="6808"/>
                  </a:cubicBezTo>
                  <a:cubicBezTo>
                    <a:pt x="11167" y="2449"/>
                    <a:pt x="17079" y="0"/>
                    <a:pt x="2324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88074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968652" y="2729631"/>
            <a:ext cx="1002799" cy="1002799"/>
          </a:xfrm>
          <a:custGeom>
            <a:avLst/>
            <a:gdLst/>
            <a:ahLst/>
            <a:cxnLst/>
            <a:rect r="r" b="b" t="t" l="l"/>
            <a:pathLst>
              <a:path h="1002799" w="1002799">
                <a:moveTo>
                  <a:pt x="0" y="0"/>
                </a:moveTo>
                <a:lnTo>
                  <a:pt x="1002798" y="0"/>
                </a:lnTo>
                <a:lnTo>
                  <a:pt x="1002798" y="1002798"/>
                </a:lnTo>
                <a:lnTo>
                  <a:pt x="0" y="1002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968652" y="2729631"/>
            <a:ext cx="784522" cy="788101"/>
            <a:chOff x="0" y="0"/>
            <a:chExt cx="165667" cy="1664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5667" cy="166422"/>
            </a:xfrm>
            <a:custGeom>
              <a:avLst/>
              <a:gdLst/>
              <a:ahLst/>
              <a:cxnLst/>
              <a:rect r="r" b="b" t="t" l="l"/>
              <a:pathLst>
                <a:path h="166422" w="165667">
                  <a:moveTo>
                    <a:pt x="82833" y="0"/>
                  </a:moveTo>
                  <a:lnTo>
                    <a:pt x="82833" y="0"/>
                  </a:lnTo>
                  <a:cubicBezTo>
                    <a:pt x="128581" y="0"/>
                    <a:pt x="165667" y="37086"/>
                    <a:pt x="165667" y="82833"/>
                  </a:cubicBezTo>
                  <a:lnTo>
                    <a:pt x="165667" y="83589"/>
                  </a:lnTo>
                  <a:cubicBezTo>
                    <a:pt x="165667" y="105558"/>
                    <a:pt x="156940" y="126627"/>
                    <a:pt x="141405" y="142161"/>
                  </a:cubicBezTo>
                  <a:cubicBezTo>
                    <a:pt x="125871" y="157695"/>
                    <a:pt x="104802" y="166422"/>
                    <a:pt x="82833" y="166422"/>
                  </a:cubicBezTo>
                  <a:lnTo>
                    <a:pt x="82833" y="166422"/>
                  </a:lnTo>
                  <a:cubicBezTo>
                    <a:pt x="60865" y="166422"/>
                    <a:pt x="39796" y="157695"/>
                    <a:pt x="24261" y="142161"/>
                  </a:cubicBezTo>
                  <a:cubicBezTo>
                    <a:pt x="8727" y="126627"/>
                    <a:pt x="0" y="105558"/>
                    <a:pt x="0" y="83589"/>
                  </a:cubicBezTo>
                  <a:lnTo>
                    <a:pt x="0" y="82833"/>
                  </a:lnTo>
                  <a:cubicBezTo>
                    <a:pt x="0" y="60865"/>
                    <a:pt x="8727" y="39796"/>
                    <a:pt x="24261" y="24261"/>
                  </a:cubicBezTo>
                  <a:cubicBezTo>
                    <a:pt x="39796" y="8727"/>
                    <a:pt x="60865" y="0"/>
                    <a:pt x="82833" y="0"/>
                  </a:cubicBezTo>
                  <a:close/>
                </a:path>
              </a:pathLst>
            </a:custGeom>
            <a:solidFill>
              <a:srgbClr val="DFE0E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65667" cy="22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968652" y="4076177"/>
            <a:ext cx="784522" cy="788101"/>
            <a:chOff x="0" y="0"/>
            <a:chExt cx="165667" cy="1664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5667" cy="166422"/>
            </a:xfrm>
            <a:custGeom>
              <a:avLst/>
              <a:gdLst/>
              <a:ahLst/>
              <a:cxnLst/>
              <a:rect r="r" b="b" t="t" l="l"/>
              <a:pathLst>
                <a:path h="166422" w="165667">
                  <a:moveTo>
                    <a:pt x="82833" y="0"/>
                  </a:moveTo>
                  <a:lnTo>
                    <a:pt x="82833" y="0"/>
                  </a:lnTo>
                  <a:cubicBezTo>
                    <a:pt x="128581" y="0"/>
                    <a:pt x="165667" y="37086"/>
                    <a:pt x="165667" y="82833"/>
                  </a:cubicBezTo>
                  <a:lnTo>
                    <a:pt x="165667" y="83589"/>
                  </a:lnTo>
                  <a:cubicBezTo>
                    <a:pt x="165667" y="105558"/>
                    <a:pt x="156940" y="126627"/>
                    <a:pt x="141405" y="142161"/>
                  </a:cubicBezTo>
                  <a:cubicBezTo>
                    <a:pt x="125871" y="157695"/>
                    <a:pt x="104802" y="166422"/>
                    <a:pt x="82833" y="166422"/>
                  </a:cubicBezTo>
                  <a:lnTo>
                    <a:pt x="82833" y="166422"/>
                  </a:lnTo>
                  <a:cubicBezTo>
                    <a:pt x="60865" y="166422"/>
                    <a:pt x="39796" y="157695"/>
                    <a:pt x="24261" y="142161"/>
                  </a:cubicBezTo>
                  <a:cubicBezTo>
                    <a:pt x="8727" y="126627"/>
                    <a:pt x="0" y="105558"/>
                    <a:pt x="0" y="83589"/>
                  </a:cubicBezTo>
                  <a:lnTo>
                    <a:pt x="0" y="82833"/>
                  </a:lnTo>
                  <a:cubicBezTo>
                    <a:pt x="0" y="60865"/>
                    <a:pt x="8727" y="39796"/>
                    <a:pt x="24261" y="24261"/>
                  </a:cubicBezTo>
                  <a:cubicBezTo>
                    <a:pt x="39796" y="8727"/>
                    <a:pt x="60865" y="0"/>
                    <a:pt x="82833" y="0"/>
                  </a:cubicBezTo>
                  <a:close/>
                </a:path>
              </a:pathLst>
            </a:custGeom>
            <a:solidFill>
              <a:srgbClr val="DFE0E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65667" cy="22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968652" y="5423609"/>
            <a:ext cx="784522" cy="788101"/>
            <a:chOff x="0" y="0"/>
            <a:chExt cx="165667" cy="1664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5667" cy="166422"/>
            </a:xfrm>
            <a:custGeom>
              <a:avLst/>
              <a:gdLst/>
              <a:ahLst/>
              <a:cxnLst/>
              <a:rect r="r" b="b" t="t" l="l"/>
              <a:pathLst>
                <a:path h="166422" w="165667">
                  <a:moveTo>
                    <a:pt x="82833" y="0"/>
                  </a:moveTo>
                  <a:lnTo>
                    <a:pt x="82833" y="0"/>
                  </a:lnTo>
                  <a:cubicBezTo>
                    <a:pt x="128581" y="0"/>
                    <a:pt x="165667" y="37086"/>
                    <a:pt x="165667" y="82833"/>
                  </a:cubicBezTo>
                  <a:lnTo>
                    <a:pt x="165667" y="83589"/>
                  </a:lnTo>
                  <a:cubicBezTo>
                    <a:pt x="165667" y="105558"/>
                    <a:pt x="156940" y="126627"/>
                    <a:pt x="141405" y="142161"/>
                  </a:cubicBezTo>
                  <a:cubicBezTo>
                    <a:pt x="125871" y="157695"/>
                    <a:pt x="104802" y="166422"/>
                    <a:pt x="82833" y="166422"/>
                  </a:cubicBezTo>
                  <a:lnTo>
                    <a:pt x="82833" y="166422"/>
                  </a:lnTo>
                  <a:cubicBezTo>
                    <a:pt x="60865" y="166422"/>
                    <a:pt x="39796" y="157695"/>
                    <a:pt x="24261" y="142161"/>
                  </a:cubicBezTo>
                  <a:cubicBezTo>
                    <a:pt x="8727" y="126627"/>
                    <a:pt x="0" y="105558"/>
                    <a:pt x="0" y="83589"/>
                  </a:cubicBezTo>
                  <a:lnTo>
                    <a:pt x="0" y="82833"/>
                  </a:lnTo>
                  <a:cubicBezTo>
                    <a:pt x="0" y="60865"/>
                    <a:pt x="8727" y="39796"/>
                    <a:pt x="24261" y="24261"/>
                  </a:cubicBezTo>
                  <a:cubicBezTo>
                    <a:pt x="39796" y="8727"/>
                    <a:pt x="60865" y="0"/>
                    <a:pt x="82833" y="0"/>
                  </a:cubicBezTo>
                  <a:close/>
                </a:path>
              </a:pathLst>
            </a:custGeom>
            <a:solidFill>
              <a:srgbClr val="DFE0E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65667" cy="22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968652" y="6771042"/>
            <a:ext cx="784522" cy="788101"/>
            <a:chOff x="0" y="0"/>
            <a:chExt cx="165667" cy="1664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5667" cy="166422"/>
            </a:xfrm>
            <a:custGeom>
              <a:avLst/>
              <a:gdLst/>
              <a:ahLst/>
              <a:cxnLst/>
              <a:rect r="r" b="b" t="t" l="l"/>
              <a:pathLst>
                <a:path h="166422" w="165667">
                  <a:moveTo>
                    <a:pt x="82833" y="0"/>
                  </a:moveTo>
                  <a:lnTo>
                    <a:pt x="82833" y="0"/>
                  </a:lnTo>
                  <a:cubicBezTo>
                    <a:pt x="128581" y="0"/>
                    <a:pt x="165667" y="37086"/>
                    <a:pt x="165667" y="82833"/>
                  </a:cubicBezTo>
                  <a:lnTo>
                    <a:pt x="165667" y="83589"/>
                  </a:lnTo>
                  <a:cubicBezTo>
                    <a:pt x="165667" y="105558"/>
                    <a:pt x="156940" y="126627"/>
                    <a:pt x="141405" y="142161"/>
                  </a:cubicBezTo>
                  <a:cubicBezTo>
                    <a:pt x="125871" y="157695"/>
                    <a:pt x="104802" y="166422"/>
                    <a:pt x="82833" y="166422"/>
                  </a:cubicBezTo>
                  <a:lnTo>
                    <a:pt x="82833" y="166422"/>
                  </a:lnTo>
                  <a:cubicBezTo>
                    <a:pt x="60865" y="166422"/>
                    <a:pt x="39796" y="157695"/>
                    <a:pt x="24261" y="142161"/>
                  </a:cubicBezTo>
                  <a:cubicBezTo>
                    <a:pt x="8727" y="126627"/>
                    <a:pt x="0" y="105558"/>
                    <a:pt x="0" y="83589"/>
                  </a:cubicBezTo>
                  <a:lnTo>
                    <a:pt x="0" y="82833"/>
                  </a:lnTo>
                  <a:cubicBezTo>
                    <a:pt x="0" y="60865"/>
                    <a:pt x="8727" y="39796"/>
                    <a:pt x="24261" y="24261"/>
                  </a:cubicBezTo>
                  <a:cubicBezTo>
                    <a:pt x="39796" y="8727"/>
                    <a:pt x="60865" y="0"/>
                    <a:pt x="82833" y="0"/>
                  </a:cubicBezTo>
                  <a:close/>
                </a:path>
              </a:pathLst>
            </a:custGeom>
            <a:solidFill>
              <a:srgbClr val="DFE0E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65667" cy="22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9174301" y="2932672"/>
            <a:ext cx="382018" cy="382018"/>
          </a:xfrm>
          <a:custGeom>
            <a:avLst/>
            <a:gdLst/>
            <a:ahLst/>
            <a:cxnLst/>
            <a:rect r="r" b="b" t="t" l="l"/>
            <a:pathLst>
              <a:path h="382018" w="382018">
                <a:moveTo>
                  <a:pt x="0" y="0"/>
                </a:moveTo>
                <a:lnTo>
                  <a:pt x="382017" y="0"/>
                </a:lnTo>
                <a:lnTo>
                  <a:pt x="382017" y="382018"/>
                </a:lnTo>
                <a:lnTo>
                  <a:pt x="0" y="382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169904" y="4276878"/>
            <a:ext cx="390811" cy="382018"/>
          </a:xfrm>
          <a:custGeom>
            <a:avLst/>
            <a:gdLst/>
            <a:ahLst/>
            <a:cxnLst/>
            <a:rect r="r" b="b" t="t" l="l"/>
            <a:pathLst>
              <a:path h="382018" w="390811">
                <a:moveTo>
                  <a:pt x="0" y="0"/>
                </a:moveTo>
                <a:lnTo>
                  <a:pt x="390811" y="0"/>
                </a:lnTo>
                <a:lnTo>
                  <a:pt x="390811" y="382018"/>
                </a:lnTo>
                <a:lnTo>
                  <a:pt x="0" y="3820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169904" y="5621085"/>
            <a:ext cx="390811" cy="390811"/>
          </a:xfrm>
          <a:custGeom>
            <a:avLst/>
            <a:gdLst/>
            <a:ahLst/>
            <a:cxnLst/>
            <a:rect r="r" b="b" t="t" l="l"/>
            <a:pathLst>
              <a:path h="390811" w="390811">
                <a:moveTo>
                  <a:pt x="0" y="0"/>
                </a:moveTo>
                <a:lnTo>
                  <a:pt x="390811" y="0"/>
                </a:lnTo>
                <a:lnTo>
                  <a:pt x="390811" y="390811"/>
                </a:lnTo>
                <a:lnTo>
                  <a:pt x="0" y="390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211786" y="6974084"/>
            <a:ext cx="307047" cy="382018"/>
          </a:xfrm>
          <a:custGeom>
            <a:avLst/>
            <a:gdLst/>
            <a:ahLst/>
            <a:cxnLst/>
            <a:rect r="r" b="b" t="t" l="l"/>
            <a:pathLst>
              <a:path h="382018" w="307047">
                <a:moveTo>
                  <a:pt x="0" y="0"/>
                </a:moveTo>
                <a:lnTo>
                  <a:pt x="307047" y="0"/>
                </a:lnTo>
                <a:lnTo>
                  <a:pt x="307047" y="382018"/>
                </a:lnTo>
                <a:lnTo>
                  <a:pt x="0" y="3820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-797750" y="1605951"/>
            <a:ext cx="4241396" cy="1012633"/>
          </a:xfrm>
          <a:custGeom>
            <a:avLst/>
            <a:gdLst/>
            <a:ahLst/>
            <a:cxnLst/>
            <a:rect r="r" b="b" t="t" l="l"/>
            <a:pathLst>
              <a:path h="1012633" w="4241396">
                <a:moveTo>
                  <a:pt x="0" y="0"/>
                </a:moveTo>
                <a:lnTo>
                  <a:pt x="4241396" y="0"/>
                </a:lnTo>
                <a:lnTo>
                  <a:pt x="4241396" y="1012634"/>
                </a:lnTo>
                <a:lnTo>
                  <a:pt x="0" y="101263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true" flipV="false" rot="0">
            <a:off x="16498808" y="209153"/>
            <a:ext cx="1520983" cy="1520983"/>
          </a:xfrm>
          <a:custGeom>
            <a:avLst/>
            <a:gdLst/>
            <a:ahLst/>
            <a:cxnLst/>
            <a:rect r="r" b="b" t="t" l="l"/>
            <a:pathLst>
              <a:path h="1520983" w="1520983">
                <a:moveTo>
                  <a:pt x="1520984" y="0"/>
                </a:moveTo>
                <a:lnTo>
                  <a:pt x="0" y="0"/>
                </a:lnTo>
                <a:lnTo>
                  <a:pt x="0" y="1520983"/>
                </a:lnTo>
                <a:lnTo>
                  <a:pt x="1520984" y="1520983"/>
                </a:lnTo>
                <a:lnTo>
                  <a:pt x="1520984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7521084" y="1950257"/>
            <a:ext cx="766916" cy="324022"/>
          </a:xfrm>
          <a:custGeom>
            <a:avLst/>
            <a:gdLst/>
            <a:ahLst/>
            <a:cxnLst/>
            <a:rect r="r" b="b" t="t" l="l"/>
            <a:pathLst>
              <a:path h="324022" w="766916">
                <a:moveTo>
                  <a:pt x="0" y="0"/>
                </a:moveTo>
                <a:lnTo>
                  <a:pt x="766916" y="0"/>
                </a:lnTo>
                <a:lnTo>
                  <a:pt x="766916" y="324022"/>
                </a:lnTo>
                <a:lnTo>
                  <a:pt x="0" y="32402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-137777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520983" y="3011998"/>
            <a:ext cx="5705284" cy="166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32"/>
              </a:lnSpc>
            </a:pPr>
            <a:r>
              <a:rPr lang="en-US" sz="9600" spc="-624" b="true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Thank You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20983" y="5862638"/>
            <a:ext cx="5705284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 for your time and attention. Your support and feedback are essential to achieving our goals and delivering impactful results.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00849" y="2840750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2399" strike="noStrike" u="non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+123-456-7890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00849" y="4187296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2399" strike="noStrike" u="non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www.reallygreatsite.com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00849" y="5533842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399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hello@reallygreatsite.com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00849" y="6880388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b="true" sz="2399" strike="noStrike" u="non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123 Anywhere St., Any City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278616" y="723582"/>
            <a:ext cx="1654241" cy="3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10/10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00802">
            <a:off x="-1204294" y="-1523070"/>
            <a:ext cx="2751308" cy="2522440"/>
          </a:xfrm>
          <a:custGeom>
            <a:avLst/>
            <a:gdLst/>
            <a:ahLst/>
            <a:cxnLst/>
            <a:rect r="r" b="b" t="t" l="l"/>
            <a:pathLst>
              <a:path h="2522440" w="2751308">
                <a:moveTo>
                  <a:pt x="0" y="0"/>
                </a:moveTo>
                <a:lnTo>
                  <a:pt x="2751308" y="0"/>
                </a:lnTo>
                <a:lnTo>
                  <a:pt x="2751308" y="2522440"/>
                </a:lnTo>
                <a:lnTo>
                  <a:pt x="0" y="2522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300" t="0" r="0" b="-1537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19799" y="3788845"/>
            <a:ext cx="7744251" cy="1032221"/>
            <a:chOff x="0" y="0"/>
            <a:chExt cx="1635346" cy="2179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5346" cy="217973"/>
            </a:xfrm>
            <a:custGeom>
              <a:avLst/>
              <a:gdLst/>
              <a:ahLst/>
              <a:cxnLst/>
              <a:rect r="r" b="b" t="t" l="l"/>
              <a:pathLst>
                <a:path h="217973" w="1635346">
                  <a:moveTo>
                    <a:pt x="23993" y="0"/>
                  </a:moveTo>
                  <a:lnTo>
                    <a:pt x="1611353" y="0"/>
                  </a:lnTo>
                  <a:cubicBezTo>
                    <a:pt x="1624604" y="0"/>
                    <a:pt x="1635346" y="10742"/>
                    <a:pt x="1635346" y="23993"/>
                  </a:cubicBezTo>
                  <a:lnTo>
                    <a:pt x="1635346" y="193980"/>
                  </a:lnTo>
                  <a:cubicBezTo>
                    <a:pt x="1635346" y="200344"/>
                    <a:pt x="1632818" y="206446"/>
                    <a:pt x="1628318" y="210946"/>
                  </a:cubicBezTo>
                  <a:cubicBezTo>
                    <a:pt x="1623819" y="215445"/>
                    <a:pt x="1617716" y="217973"/>
                    <a:pt x="1611353" y="217973"/>
                  </a:cubicBezTo>
                  <a:lnTo>
                    <a:pt x="23993" y="217973"/>
                  </a:lnTo>
                  <a:cubicBezTo>
                    <a:pt x="10742" y="217973"/>
                    <a:pt x="0" y="207231"/>
                    <a:pt x="0" y="193980"/>
                  </a:cubicBezTo>
                  <a:lnTo>
                    <a:pt x="0" y="23993"/>
                  </a:lnTo>
                  <a:cubicBezTo>
                    <a:pt x="0" y="10742"/>
                    <a:pt x="10742" y="0"/>
                    <a:pt x="23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35346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3950" y="3787070"/>
            <a:ext cx="7744251" cy="1032221"/>
            <a:chOff x="0" y="0"/>
            <a:chExt cx="1635346" cy="2179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5346" cy="217973"/>
            </a:xfrm>
            <a:custGeom>
              <a:avLst/>
              <a:gdLst/>
              <a:ahLst/>
              <a:cxnLst/>
              <a:rect r="r" b="b" t="t" l="l"/>
              <a:pathLst>
                <a:path h="217973" w="1635346">
                  <a:moveTo>
                    <a:pt x="23993" y="0"/>
                  </a:moveTo>
                  <a:lnTo>
                    <a:pt x="1611353" y="0"/>
                  </a:lnTo>
                  <a:cubicBezTo>
                    <a:pt x="1624604" y="0"/>
                    <a:pt x="1635346" y="10742"/>
                    <a:pt x="1635346" y="23993"/>
                  </a:cubicBezTo>
                  <a:lnTo>
                    <a:pt x="1635346" y="193980"/>
                  </a:lnTo>
                  <a:cubicBezTo>
                    <a:pt x="1635346" y="200344"/>
                    <a:pt x="1632818" y="206446"/>
                    <a:pt x="1628318" y="210946"/>
                  </a:cubicBezTo>
                  <a:cubicBezTo>
                    <a:pt x="1623819" y="215445"/>
                    <a:pt x="1617716" y="217973"/>
                    <a:pt x="1611353" y="217973"/>
                  </a:cubicBezTo>
                  <a:lnTo>
                    <a:pt x="23993" y="217973"/>
                  </a:lnTo>
                  <a:cubicBezTo>
                    <a:pt x="10742" y="217973"/>
                    <a:pt x="0" y="207231"/>
                    <a:pt x="0" y="193980"/>
                  </a:cubicBezTo>
                  <a:lnTo>
                    <a:pt x="0" y="23993"/>
                  </a:lnTo>
                  <a:cubicBezTo>
                    <a:pt x="0" y="10742"/>
                    <a:pt x="10742" y="0"/>
                    <a:pt x="23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35346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19799" y="5135391"/>
            <a:ext cx="7744251" cy="1032221"/>
            <a:chOff x="0" y="0"/>
            <a:chExt cx="1635346" cy="2179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5346" cy="217973"/>
            </a:xfrm>
            <a:custGeom>
              <a:avLst/>
              <a:gdLst/>
              <a:ahLst/>
              <a:cxnLst/>
              <a:rect r="r" b="b" t="t" l="l"/>
              <a:pathLst>
                <a:path h="217973" w="1635346">
                  <a:moveTo>
                    <a:pt x="23993" y="0"/>
                  </a:moveTo>
                  <a:lnTo>
                    <a:pt x="1611353" y="0"/>
                  </a:lnTo>
                  <a:cubicBezTo>
                    <a:pt x="1624604" y="0"/>
                    <a:pt x="1635346" y="10742"/>
                    <a:pt x="1635346" y="23993"/>
                  </a:cubicBezTo>
                  <a:lnTo>
                    <a:pt x="1635346" y="193980"/>
                  </a:lnTo>
                  <a:cubicBezTo>
                    <a:pt x="1635346" y="200344"/>
                    <a:pt x="1632818" y="206446"/>
                    <a:pt x="1628318" y="210946"/>
                  </a:cubicBezTo>
                  <a:cubicBezTo>
                    <a:pt x="1623819" y="215445"/>
                    <a:pt x="1617716" y="217973"/>
                    <a:pt x="1611353" y="217973"/>
                  </a:cubicBezTo>
                  <a:lnTo>
                    <a:pt x="23993" y="217973"/>
                  </a:lnTo>
                  <a:cubicBezTo>
                    <a:pt x="10742" y="217973"/>
                    <a:pt x="0" y="207231"/>
                    <a:pt x="0" y="193980"/>
                  </a:cubicBezTo>
                  <a:lnTo>
                    <a:pt x="0" y="23993"/>
                  </a:lnTo>
                  <a:cubicBezTo>
                    <a:pt x="0" y="10742"/>
                    <a:pt x="10742" y="0"/>
                    <a:pt x="23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635346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23950" y="5133616"/>
            <a:ext cx="7744251" cy="1032221"/>
            <a:chOff x="0" y="0"/>
            <a:chExt cx="1635346" cy="2179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35346" cy="217973"/>
            </a:xfrm>
            <a:custGeom>
              <a:avLst/>
              <a:gdLst/>
              <a:ahLst/>
              <a:cxnLst/>
              <a:rect r="r" b="b" t="t" l="l"/>
              <a:pathLst>
                <a:path h="217973" w="1635346">
                  <a:moveTo>
                    <a:pt x="23993" y="0"/>
                  </a:moveTo>
                  <a:lnTo>
                    <a:pt x="1611353" y="0"/>
                  </a:lnTo>
                  <a:cubicBezTo>
                    <a:pt x="1624604" y="0"/>
                    <a:pt x="1635346" y="10742"/>
                    <a:pt x="1635346" y="23993"/>
                  </a:cubicBezTo>
                  <a:lnTo>
                    <a:pt x="1635346" y="193980"/>
                  </a:lnTo>
                  <a:cubicBezTo>
                    <a:pt x="1635346" y="200344"/>
                    <a:pt x="1632818" y="206446"/>
                    <a:pt x="1628318" y="210946"/>
                  </a:cubicBezTo>
                  <a:cubicBezTo>
                    <a:pt x="1623819" y="215445"/>
                    <a:pt x="1617716" y="217973"/>
                    <a:pt x="1611353" y="217973"/>
                  </a:cubicBezTo>
                  <a:lnTo>
                    <a:pt x="23993" y="217973"/>
                  </a:lnTo>
                  <a:cubicBezTo>
                    <a:pt x="10742" y="217973"/>
                    <a:pt x="0" y="207231"/>
                    <a:pt x="0" y="193980"/>
                  </a:cubicBezTo>
                  <a:lnTo>
                    <a:pt x="0" y="23993"/>
                  </a:lnTo>
                  <a:cubicBezTo>
                    <a:pt x="0" y="10742"/>
                    <a:pt x="10742" y="0"/>
                    <a:pt x="23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35346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19799" y="6481937"/>
            <a:ext cx="7744251" cy="1032221"/>
            <a:chOff x="0" y="0"/>
            <a:chExt cx="1635346" cy="2179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5346" cy="217973"/>
            </a:xfrm>
            <a:custGeom>
              <a:avLst/>
              <a:gdLst/>
              <a:ahLst/>
              <a:cxnLst/>
              <a:rect r="r" b="b" t="t" l="l"/>
              <a:pathLst>
                <a:path h="217973" w="1635346">
                  <a:moveTo>
                    <a:pt x="23993" y="0"/>
                  </a:moveTo>
                  <a:lnTo>
                    <a:pt x="1611353" y="0"/>
                  </a:lnTo>
                  <a:cubicBezTo>
                    <a:pt x="1624604" y="0"/>
                    <a:pt x="1635346" y="10742"/>
                    <a:pt x="1635346" y="23993"/>
                  </a:cubicBezTo>
                  <a:lnTo>
                    <a:pt x="1635346" y="193980"/>
                  </a:lnTo>
                  <a:cubicBezTo>
                    <a:pt x="1635346" y="200344"/>
                    <a:pt x="1632818" y="206446"/>
                    <a:pt x="1628318" y="210946"/>
                  </a:cubicBezTo>
                  <a:cubicBezTo>
                    <a:pt x="1623819" y="215445"/>
                    <a:pt x="1617716" y="217973"/>
                    <a:pt x="1611353" y="217973"/>
                  </a:cubicBezTo>
                  <a:lnTo>
                    <a:pt x="23993" y="217973"/>
                  </a:lnTo>
                  <a:cubicBezTo>
                    <a:pt x="10742" y="217973"/>
                    <a:pt x="0" y="207231"/>
                    <a:pt x="0" y="193980"/>
                  </a:cubicBezTo>
                  <a:lnTo>
                    <a:pt x="0" y="23993"/>
                  </a:lnTo>
                  <a:cubicBezTo>
                    <a:pt x="0" y="10742"/>
                    <a:pt x="10742" y="0"/>
                    <a:pt x="23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635346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3950" y="6480162"/>
            <a:ext cx="7744251" cy="1032221"/>
            <a:chOff x="0" y="0"/>
            <a:chExt cx="1635346" cy="2179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35346" cy="217973"/>
            </a:xfrm>
            <a:custGeom>
              <a:avLst/>
              <a:gdLst/>
              <a:ahLst/>
              <a:cxnLst/>
              <a:rect r="r" b="b" t="t" l="l"/>
              <a:pathLst>
                <a:path h="217973" w="1635346">
                  <a:moveTo>
                    <a:pt x="23993" y="0"/>
                  </a:moveTo>
                  <a:lnTo>
                    <a:pt x="1611353" y="0"/>
                  </a:lnTo>
                  <a:cubicBezTo>
                    <a:pt x="1624604" y="0"/>
                    <a:pt x="1635346" y="10742"/>
                    <a:pt x="1635346" y="23993"/>
                  </a:cubicBezTo>
                  <a:lnTo>
                    <a:pt x="1635346" y="193980"/>
                  </a:lnTo>
                  <a:cubicBezTo>
                    <a:pt x="1635346" y="200344"/>
                    <a:pt x="1632818" y="206446"/>
                    <a:pt x="1628318" y="210946"/>
                  </a:cubicBezTo>
                  <a:cubicBezTo>
                    <a:pt x="1623819" y="215445"/>
                    <a:pt x="1617716" y="217973"/>
                    <a:pt x="1611353" y="217973"/>
                  </a:cubicBezTo>
                  <a:lnTo>
                    <a:pt x="23993" y="217973"/>
                  </a:lnTo>
                  <a:cubicBezTo>
                    <a:pt x="10742" y="217973"/>
                    <a:pt x="0" y="207231"/>
                    <a:pt x="0" y="193980"/>
                  </a:cubicBezTo>
                  <a:lnTo>
                    <a:pt x="0" y="23993"/>
                  </a:lnTo>
                  <a:cubicBezTo>
                    <a:pt x="0" y="10742"/>
                    <a:pt x="10742" y="0"/>
                    <a:pt x="23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635346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19799" y="7828483"/>
            <a:ext cx="7744251" cy="1032221"/>
            <a:chOff x="0" y="0"/>
            <a:chExt cx="1635346" cy="2179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35346" cy="217973"/>
            </a:xfrm>
            <a:custGeom>
              <a:avLst/>
              <a:gdLst/>
              <a:ahLst/>
              <a:cxnLst/>
              <a:rect r="r" b="b" t="t" l="l"/>
              <a:pathLst>
                <a:path h="217973" w="1635346">
                  <a:moveTo>
                    <a:pt x="23993" y="0"/>
                  </a:moveTo>
                  <a:lnTo>
                    <a:pt x="1611353" y="0"/>
                  </a:lnTo>
                  <a:cubicBezTo>
                    <a:pt x="1624604" y="0"/>
                    <a:pt x="1635346" y="10742"/>
                    <a:pt x="1635346" y="23993"/>
                  </a:cubicBezTo>
                  <a:lnTo>
                    <a:pt x="1635346" y="193980"/>
                  </a:lnTo>
                  <a:cubicBezTo>
                    <a:pt x="1635346" y="200344"/>
                    <a:pt x="1632818" y="206446"/>
                    <a:pt x="1628318" y="210946"/>
                  </a:cubicBezTo>
                  <a:cubicBezTo>
                    <a:pt x="1623819" y="215445"/>
                    <a:pt x="1617716" y="217973"/>
                    <a:pt x="1611353" y="217973"/>
                  </a:cubicBezTo>
                  <a:lnTo>
                    <a:pt x="23993" y="217973"/>
                  </a:lnTo>
                  <a:cubicBezTo>
                    <a:pt x="10742" y="217973"/>
                    <a:pt x="0" y="207231"/>
                    <a:pt x="0" y="193980"/>
                  </a:cubicBezTo>
                  <a:lnTo>
                    <a:pt x="0" y="23993"/>
                  </a:lnTo>
                  <a:cubicBezTo>
                    <a:pt x="0" y="10742"/>
                    <a:pt x="10742" y="0"/>
                    <a:pt x="23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35346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23950" y="7826707"/>
            <a:ext cx="7744251" cy="1032221"/>
            <a:chOff x="0" y="0"/>
            <a:chExt cx="1635346" cy="21797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35346" cy="217973"/>
            </a:xfrm>
            <a:custGeom>
              <a:avLst/>
              <a:gdLst/>
              <a:ahLst/>
              <a:cxnLst/>
              <a:rect r="r" b="b" t="t" l="l"/>
              <a:pathLst>
                <a:path h="217973" w="1635346">
                  <a:moveTo>
                    <a:pt x="23993" y="0"/>
                  </a:moveTo>
                  <a:lnTo>
                    <a:pt x="1611353" y="0"/>
                  </a:lnTo>
                  <a:cubicBezTo>
                    <a:pt x="1624604" y="0"/>
                    <a:pt x="1635346" y="10742"/>
                    <a:pt x="1635346" y="23993"/>
                  </a:cubicBezTo>
                  <a:lnTo>
                    <a:pt x="1635346" y="193980"/>
                  </a:lnTo>
                  <a:cubicBezTo>
                    <a:pt x="1635346" y="200344"/>
                    <a:pt x="1632818" y="206446"/>
                    <a:pt x="1628318" y="210946"/>
                  </a:cubicBezTo>
                  <a:cubicBezTo>
                    <a:pt x="1623819" y="215445"/>
                    <a:pt x="1617716" y="217973"/>
                    <a:pt x="1611353" y="217973"/>
                  </a:cubicBezTo>
                  <a:lnTo>
                    <a:pt x="23993" y="217973"/>
                  </a:lnTo>
                  <a:cubicBezTo>
                    <a:pt x="10742" y="217973"/>
                    <a:pt x="0" y="207231"/>
                    <a:pt x="0" y="193980"/>
                  </a:cubicBezTo>
                  <a:lnTo>
                    <a:pt x="0" y="23993"/>
                  </a:lnTo>
                  <a:cubicBezTo>
                    <a:pt x="0" y="10742"/>
                    <a:pt x="10742" y="0"/>
                    <a:pt x="2399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635346" cy="275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280310" y="3937499"/>
            <a:ext cx="883567" cy="883567"/>
          </a:xfrm>
          <a:custGeom>
            <a:avLst/>
            <a:gdLst/>
            <a:ahLst/>
            <a:cxnLst/>
            <a:rect r="r" b="b" t="t" l="l"/>
            <a:pathLst>
              <a:path h="883567" w="883567">
                <a:moveTo>
                  <a:pt x="0" y="0"/>
                </a:moveTo>
                <a:lnTo>
                  <a:pt x="883567" y="0"/>
                </a:lnTo>
                <a:lnTo>
                  <a:pt x="883567" y="883567"/>
                </a:lnTo>
                <a:lnTo>
                  <a:pt x="0" y="883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9576150" y="3937499"/>
            <a:ext cx="883567" cy="883567"/>
          </a:xfrm>
          <a:custGeom>
            <a:avLst/>
            <a:gdLst/>
            <a:ahLst/>
            <a:cxnLst/>
            <a:rect r="r" b="b" t="t" l="l"/>
            <a:pathLst>
              <a:path h="883567" w="883567">
                <a:moveTo>
                  <a:pt x="0" y="0"/>
                </a:moveTo>
                <a:lnTo>
                  <a:pt x="883567" y="0"/>
                </a:lnTo>
                <a:lnTo>
                  <a:pt x="883567" y="883567"/>
                </a:lnTo>
                <a:lnTo>
                  <a:pt x="0" y="883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280310" y="7985072"/>
            <a:ext cx="883567" cy="883567"/>
          </a:xfrm>
          <a:custGeom>
            <a:avLst/>
            <a:gdLst/>
            <a:ahLst/>
            <a:cxnLst/>
            <a:rect r="r" b="b" t="t" l="l"/>
            <a:pathLst>
              <a:path h="883567" w="883567">
                <a:moveTo>
                  <a:pt x="0" y="0"/>
                </a:moveTo>
                <a:lnTo>
                  <a:pt x="883567" y="0"/>
                </a:lnTo>
                <a:lnTo>
                  <a:pt x="883567" y="883567"/>
                </a:lnTo>
                <a:lnTo>
                  <a:pt x="0" y="883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9576150" y="7985072"/>
            <a:ext cx="883567" cy="883567"/>
          </a:xfrm>
          <a:custGeom>
            <a:avLst/>
            <a:gdLst/>
            <a:ahLst/>
            <a:cxnLst/>
            <a:rect r="r" b="b" t="t" l="l"/>
            <a:pathLst>
              <a:path h="883567" w="883567">
                <a:moveTo>
                  <a:pt x="0" y="0"/>
                </a:moveTo>
                <a:lnTo>
                  <a:pt x="883567" y="0"/>
                </a:lnTo>
                <a:lnTo>
                  <a:pt x="883567" y="883567"/>
                </a:lnTo>
                <a:lnTo>
                  <a:pt x="0" y="883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280310" y="6634780"/>
            <a:ext cx="883567" cy="883567"/>
          </a:xfrm>
          <a:custGeom>
            <a:avLst/>
            <a:gdLst/>
            <a:ahLst/>
            <a:cxnLst/>
            <a:rect r="r" b="b" t="t" l="l"/>
            <a:pathLst>
              <a:path h="883567" w="883567">
                <a:moveTo>
                  <a:pt x="0" y="0"/>
                </a:moveTo>
                <a:lnTo>
                  <a:pt x="883567" y="0"/>
                </a:lnTo>
                <a:lnTo>
                  <a:pt x="883567" y="883567"/>
                </a:lnTo>
                <a:lnTo>
                  <a:pt x="0" y="883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9576150" y="6634780"/>
            <a:ext cx="883567" cy="883567"/>
          </a:xfrm>
          <a:custGeom>
            <a:avLst/>
            <a:gdLst/>
            <a:ahLst/>
            <a:cxnLst/>
            <a:rect r="r" b="b" t="t" l="l"/>
            <a:pathLst>
              <a:path h="883567" w="883567">
                <a:moveTo>
                  <a:pt x="0" y="0"/>
                </a:moveTo>
                <a:lnTo>
                  <a:pt x="883567" y="0"/>
                </a:lnTo>
                <a:lnTo>
                  <a:pt x="883567" y="883567"/>
                </a:lnTo>
                <a:lnTo>
                  <a:pt x="0" y="883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280310" y="5284489"/>
            <a:ext cx="883567" cy="883567"/>
          </a:xfrm>
          <a:custGeom>
            <a:avLst/>
            <a:gdLst/>
            <a:ahLst/>
            <a:cxnLst/>
            <a:rect r="r" b="b" t="t" l="l"/>
            <a:pathLst>
              <a:path h="883567" w="883567">
                <a:moveTo>
                  <a:pt x="0" y="0"/>
                </a:moveTo>
                <a:lnTo>
                  <a:pt x="883567" y="0"/>
                </a:lnTo>
                <a:lnTo>
                  <a:pt x="883567" y="883566"/>
                </a:lnTo>
                <a:lnTo>
                  <a:pt x="0" y="883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9576150" y="5284489"/>
            <a:ext cx="883567" cy="883567"/>
          </a:xfrm>
          <a:custGeom>
            <a:avLst/>
            <a:gdLst/>
            <a:ahLst/>
            <a:cxnLst/>
            <a:rect r="r" b="b" t="t" l="l"/>
            <a:pathLst>
              <a:path h="883567" w="883567">
                <a:moveTo>
                  <a:pt x="0" y="0"/>
                </a:moveTo>
                <a:lnTo>
                  <a:pt x="883567" y="0"/>
                </a:lnTo>
                <a:lnTo>
                  <a:pt x="883567" y="883566"/>
                </a:lnTo>
                <a:lnTo>
                  <a:pt x="0" y="883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6" id="36"/>
          <p:cNvGrpSpPr/>
          <p:nvPr/>
        </p:nvGrpSpPr>
        <p:grpSpPr>
          <a:xfrm rot="0">
            <a:off x="9576150" y="3937499"/>
            <a:ext cx="731575" cy="734912"/>
            <a:chOff x="0" y="0"/>
            <a:chExt cx="154486" cy="15519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4486" cy="155191"/>
            </a:xfrm>
            <a:custGeom>
              <a:avLst/>
              <a:gdLst/>
              <a:ahLst/>
              <a:cxnLst/>
              <a:rect r="r" b="b" t="t" l="l"/>
              <a:pathLst>
                <a:path h="155191" w="154486">
                  <a:moveTo>
                    <a:pt x="77243" y="0"/>
                  </a:moveTo>
                  <a:lnTo>
                    <a:pt x="77243" y="0"/>
                  </a:lnTo>
                  <a:cubicBezTo>
                    <a:pt x="119903" y="0"/>
                    <a:pt x="154486" y="34583"/>
                    <a:pt x="154486" y="77243"/>
                  </a:cubicBezTo>
                  <a:lnTo>
                    <a:pt x="154486" y="77948"/>
                  </a:lnTo>
                  <a:cubicBezTo>
                    <a:pt x="154486" y="98434"/>
                    <a:pt x="146348" y="118081"/>
                    <a:pt x="131862" y="132567"/>
                  </a:cubicBezTo>
                  <a:cubicBezTo>
                    <a:pt x="117376" y="147053"/>
                    <a:pt x="97729" y="155191"/>
                    <a:pt x="77243" y="155191"/>
                  </a:cubicBezTo>
                  <a:lnTo>
                    <a:pt x="77243" y="155191"/>
                  </a:lnTo>
                  <a:cubicBezTo>
                    <a:pt x="34583" y="155191"/>
                    <a:pt x="0" y="120608"/>
                    <a:pt x="0" y="77948"/>
                  </a:cubicBezTo>
                  <a:lnTo>
                    <a:pt x="0" y="77243"/>
                  </a:lnTo>
                  <a:cubicBezTo>
                    <a:pt x="0" y="56757"/>
                    <a:pt x="8138" y="37110"/>
                    <a:pt x="22624" y="22624"/>
                  </a:cubicBezTo>
                  <a:cubicBezTo>
                    <a:pt x="37110" y="8138"/>
                    <a:pt x="56757" y="0"/>
                    <a:pt x="77243" y="0"/>
                  </a:cubicBezTo>
                  <a:close/>
                </a:path>
              </a:pathLst>
            </a:custGeom>
            <a:solidFill>
              <a:srgbClr val="F3F4F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154486" cy="21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80310" y="3937499"/>
            <a:ext cx="728041" cy="731362"/>
            <a:chOff x="0" y="0"/>
            <a:chExt cx="153740" cy="15444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53740" cy="154441"/>
            </a:xfrm>
            <a:custGeom>
              <a:avLst/>
              <a:gdLst/>
              <a:ahLst/>
              <a:cxnLst/>
              <a:rect r="r" b="b" t="t" l="l"/>
              <a:pathLst>
                <a:path h="154441" w="153740">
                  <a:moveTo>
                    <a:pt x="76870" y="0"/>
                  </a:moveTo>
                  <a:lnTo>
                    <a:pt x="76870" y="0"/>
                  </a:lnTo>
                  <a:cubicBezTo>
                    <a:pt x="119324" y="0"/>
                    <a:pt x="153740" y="34416"/>
                    <a:pt x="153740" y="76870"/>
                  </a:cubicBezTo>
                  <a:lnTo>
                    <a:pt x="153740" y="77571"/>
                  </a:lnTo>
                  <a:cubicBezTo>
                    <a:pt x="153740" y="97958"/>
                    <a:pt x="145641" y="117510"/>
                    <a:pt x="131225" y="131926"/>
                  </a:cubicBezTo>
                  <a:cubicBezTo>
                    <a:pt x="116809" y="146342"/>
                    <a:pt x="97257" y="154441"/>
                    <a:pt x="76870" y="154441"/>
                  </a:cubicBezTo>
                  <a:lnTo>
                    <a:pt x="76870" y="154441"/>
                  </a:lnTo>
                  <a:cubicBezTo>
                    <a:pt x="56483" y="154441"/>
                    <a:pt x="36931" y="146342"/>
                    <a:pt x="22515" y="131926"/>
                  </a:cubicBezTo>
                  <a:cubicBezTo>
                    <a:pt x="8099" y="117510"/>
                    <a:pt x="0" y="97958"/>
                    <a:pt x="0" y="77571"/>
                  </a:cubicBezTo>
                  <a:lnTo>
                    <a:pt x="0" y="76870"/>
                  </a:lnTo>
                  <a:cubicBezTo>
                    <a:pt x="0" y="56483"/>
                    <a:pt x="8099" y="36931"/>
                    <a:pt x="22515" y="22515"/>
                  </a:cubicBezTo>
                  <a:cubicBezTo>
                    <a:pt x="36931" y="8099"/>
                    <a:pt x="56483" y="0"/>
                    <a:pt x="76870" y="0"/>
                  </a:cubicBezTo>
                  <a:close/>
                </a:path>
              </a:pathLst>
            </a:custGeom>
            <a:solidFill>
              <a:srgbClr val="F3F4F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53740" cy="21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576150" y="5284045"/>
            <a:ext cx="731575" cy="734912"/>
            <a:chOff x="0" y="0"/>
            <a:chExt cx="154486" cy="15519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54486" cy="155191"/>
            </a:xfrm>
            <a:custGeom>
              <a:avLst/>
              <a:gdLst/>
              <a:ahLst/>
              <a:cxnLst/>
              <a:rect r="r" b="b" t="t" l="l"/>
              <a:pathLst>
                <a:path h="155191" w="154486">
                  <a:moveTo>
                    <a:pt x="77243" y="0"/>
                  </a:moveTo>
                  <a:lnTo>
                    <a:pt x="77243" y="0"/>
                  </a:lnTo>
                  <a:cubicBezTo>
                    <a:pt x="119903" y="0"/>
                    <a:pt x="154486" y="34583"/>
                    <a:pt x="154486" y="77243"/>
                  </a:cubicBezTo>
                  <a:lnTo>
                    <a:pt x="154486" y="77948"/>
                  </a:lnTo>
                  <a:cubicBezTo>
                    <a:pt x="154486" y="98434"/>
                    <a:pt x="146348" y="118081"/>
                    <a:pt x="131862" y="132567"/>
                  </a:cubicBezTo>
                  <a:cubicBezTo>
                    <a:pt x="117376" y="147053"/>
                    <a:pt x="97729" y="155191"/>
                    <a:pt x="77243" y="155191"/>
                  </a:cubicBezTo>
                  <a:lnTo>
                    <a:pt x="77243" y="155191"/>
                  </a:lnTo>
                  <a:cubicBezTo>
                    <a:pt x="34583" y="155191"/>
                    <a:pt x="0" y="120608"/>
                    <a:pt x="0" y="77948"/>
                  </a:cubicBezTo>
                  <a:lnTo>
                    <a:pt x="0" y="77243"/>
                  </a:lnTo>
                  <a:cubicBezTo>
                    <a:pt x="0" y="56757"/>
                    <a:pt x="8138" y="37110"/>
                    <a:pt x="22624" y="22624"/>
                  </a:cubicBezTo>
                  <a:cubicBezTo>
                    <a:pt x="37110" y="8138"/>
                    <a:pt x="56757" y="0"/>
                    <a:pt x="77243" y="0"/>
                  </a:cubicBezTo>
                  <a:close/>
                </a:path>
              </a:pathLst>
            </a:custGeom>
            <a:solidFill>
              <a:srgbClr val="F3F4F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154486" cy="21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80310" y="5284045"/>
            <a:ext cx="728041" cy="731362"/>
            <a:chOff x="0" y="0"/>
            <a:chExt cx="153740" cy="15444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3740" cy="154441"/>
            </a:xfrm>
            <a:custGeom>
              <a:avLst/>
              <a:gdLst/>
              <a:ahLst/>
              <a:cxnLst/>
              <a:rect r="r" b="b" t="t" l="l"/>
              <a:pathLst>
                <a:path h="154441" w="153740">
                  <a:moveTo>
                    <a:pt x="76870" y="0"/>
                  </a:moveTo>
                  <a:lnTo>
                    <a:pt x="76870" y="0"/>
                  </a:lnTo>
                  <a:cubicBezTo>
                    <a:pt x="119324" y="0"/>
                    <a:pt x="153740" y="34416"/>
                    <a:pt x="153740" y="76870"/>
                  </a:cubicBezTo>
                  <a:lnTo>
                    <a:pt x="153740" y="77571"/>
                  </a:lnTo>
                  <a:cubicBezTo>
                    <a:pt x="153740" y="97958"/>
                    <a:pt x="145641" y="117510"/>
                    <a:pt x="131225" y="131926"/>
                  </a:cubicBezTo>
                  <a:cubicBezTo>
                    <a:pt x="116809" y="146342"/>
                    <a:pt x="97257" y="154441"/>
                    <a:pt x="76870" y="154441"/>
                  </a:cubicBezTo>
                  <a:lnTo>
                    <a:pt x="76870" y="154441"/>
                  </a:lnTo>
                  <a:cubicBezTo>
                    <a:pt x="56483" y="154441"/>
                    <a:pt x="36931" y="146342"/>
                    <a:pt x="22515" y="131926"/>
                  </a:cubicBezTo>
                  <a:cubicBezTo>
                    <a:pt x="8099" y="117510"/>
                    <a:pt x="0" y="97958"/>
                    <a:pt x="0" y="77571"/>
                  </a:cubicBezTo>
                  <a:lnTo>
                    <a:pt x="0" y="76870"/>
                  </a:lnTo>
                  <a:cubicBezTo>
                    <a:pt x="0" y="56483"/>
                    <a:pt x="8099" y="36931"/>
                    <a:pt x="22515" y="22515"/>
                  </a:cubicBezTo>
                  <a:cubicBezTo>
                    <a:pt x="36931" y="8099"/>
                    <a:pt x="56483" y="0"/>
                    <a:pt x="76870" y="0"/>
                  </a:cubicBezTo>
                  <a:close/>
                </a:path>
              </a:pathLst>
            </a:custGeom>
            <a:solidFill>
              <a:srgbClr val="F3F4F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153740" cy="21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576150" y="6631478"/>
            <a:ext cx="731575" cy="734912"/>
            <a:chOff x="0" y="0"/>
            <a:chExt cx="154486" cy="15519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54486" cy="155191"/>
            </a:xfrm>
            <a:custGeom>
              <a:avLst/>
              <a:gdLst/>
              <a:ahLst/>
              <a:cxnLst/>
              <a:rect r="r" b="b" t="t" l="l"/>
              <a:pathLst>
                <a:path h="155191" w="154486">
                  <a:moveTo>
                    <a:pt x="77243" y="0"/>
                  </a:moveTo>
                  <a:lnTo>
                    <a:pt x="77243" y="0"/>
                  </a:lnTo>
                  <a:cubicBezTo>
                    <a:pt x="119903" y="0"/>
                    <a:pt x="154486" y="34583"/>
                    <a:pt x="154486" y="77243"/>
                  </a:cubicBezTo>
                  <a:lnTo>
                    <a:pt x="154486" y="77948"/>
                  </a:lnTo>
                  <a:cubicBezTo>
                    <a:pt x="154486" y="98434"/>
                    <a:pt x="146348" y="118081"/>
                    <a:pt x="131862" y="132567"/>
                  </a:cubicBezTo>
                  <a:cubicBezTo>
                    <a:pt x="117376" y="147053"/>
                    <a:pt x="97729" y="155191"/>
                    <a:pt x="77243" y="155191"/>
                  </a:cubicBezTo>
                  <a:lnTo>
                    <a:pt x="77243" y="155191"/>
                  </a:lnTo>
                  <a:cubicBezTo>
                    <a:pt x="34583" y="155191"/>
                    <a:pt x="0" y="120608"/>
                    <a:pt x="0" y="77948"/>
                  </a:cubicBezTo>
                  <a:lnTo>
                    <a:pt x="0" y="77243"/>
                  </a:lnTo>
                  <a:cubicBezTo>
                    <a:pt x="0" y="56757"/>
                    <a:pt x="8138" y="37110"/>
                    <a:pt x="22624" y="22624"/>
                  </a:cubicBezTo>
                  <a:cubicBezTo>
                    <a:pt x="37110" y="8138"/>
                    <a:pt x="56757" y="0"/>
                    <a:pt x="77243" y="0"/>
                  </a:cubicBezTo>
                  <a:close/>
                </a:path>
              </a:pathLst>
            </a:custGeom>
            <a:solidFill>
              <a:srgbClr val="F3F4F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154486" cy="21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280310" y="6631478"/>
            <a:ext cx="728041" cy="731362"/>
            <a:chOff x="0" y="0"/>
            <a:chExt cx="153740" cy="15444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53740" cy="154441"/>
            </a:xfrm>
            <a:custGeom>
              <a:avLst/>
              <a:gdLst/>
              <a:ahLst/>
              <a:cxnLst/>
              <a:rect r="r" b="b" t="t" l="l"/>
              <a:pathLst>
                <a:path h="154441" w="153740">
                  <a:moveTo>
                    <a:pt x="76870" y="0"/>
                  </a:moveTo>
                  <a:lnTo>
                    <a:pt x="76870" y="0"/>
                  </a:lnTo>
                  <a:cubicBezTo>
                    <a:pt x="119324" y="0"/>
                    <a:pt x="153740" y="34416"/>
                    <a:pt x="153740" y="76870"/>
                  </a:cubicBezTo>
                  <a:lnTo>
                    <a:pt x="153740" y="77571"/>
                  </a:lnTo>
                  <a:cubicBezTo>
                    <a:pt x="153740" y="97958"/>
                    <a:pt x="145641" y="117510"/>
                    <a:pt x="131225" y="131926"/>
                  </a:cubicBezTo>
                  <a:cubicBezTo>
                    <a:pt x="116809" y="146342"/>
                    <a:pt x="97257" y="154441"/>
                    <a:pt x="76870" y="154441"/>
                  </a:cubicBezTo>
                  <a:lnTo>
                    <a:pt x="76870" y="154441"/>
                  </a:lnTo>
                  <a:cubicBezTo>
                    <a:pt x="56483" y="154441"/>
                    <a:pt x="36931" y="146342"/>
                    <a:pt x="22515" y="131926"/>
                  </a:cubicBezTo>
                  <a:cubicBezTo>
                    <a:pt x="8099" y="117510"/>
                    <a:pt x="0" y="97958"/>
                    <a:pt x="0" y="77571"/>
                  </a:cubicBezTo>
                  <a:lnTo>
                    <a:pt x="0" y="76870"/>
                  </a:lnTo>
                  <a:cubicBezTo>
                    <a:pt x="0" y="56483"/>
                    <a:pt x="8099" y="36931"/>
                    <a:pt x="22515" y="22515"/>
                  </a:cubicBezTo>
                  <a:cubicBezTo>
                    <a:pt x="36931" y="8099"/>
                    <a:pt x="56483" y="0"/>
                    <a:pt x="76870" y="0"/>
                  </a:cubicBezTo>
                  <a:close/>
                </a:path>
              </a:pathLst>
            </a:custGeom>
            <a:solidFill>
              <a:srgbClr val="F3F4F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53740" cy="21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9576150" y="7978911"/>
            <a:ext cx="731575" cy="734912"/>
            <a:chOff x="0" y="0"/>
            <a:chExt cx="154486" cy="15519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54486" cy="155191"/>
            </a:xfrm>
            <a:custGeom>
              <a:avLst/>
              <a:gdLst/>
              <a:ahLst/>
              <a:cxnLst/>
              <a:rect r="r" b="b" t="t" l="l"/>
              <a:pathLst>
                <a:path h="155191" w="154486">
                  <a:moveTo>
                    <a:pt x="77243" y="0"/>
                  </a:moveTo>
                  <a:lnTo>
                    <a:pt x="77243" y="0"/>
                  </a:lnTo>
                  <a:cubicBezTo>
                    <a:pt x="119903" y="0"/>
                    <a:pt x="154486" y="34583"/>
                    <a:pt x="154486" y="77243"/>
                  </a:cubicBezTo>
                  <a:lnTo>
                    <a:pt x="154486" y="77948"/>
                  </a:lnTo>
                  <a:cubicBezTo>
                    <a:pt x="154486" y="98434"/>
                    <a:pt x="146348" y="118081"/>
                    <a:pt x="131862" y="132567"/>
                  </a:cubicBezTo>
                  <a:cubicBezTo>
                    <a:pt x="117376" y="147053"/>
                    <a:pt x="97729" y="155191"/>
                    <a:pt x="77243" y="155191"/>
                  </a:cubicBezTo>
                  <a:lnTo>
                    <a:pt x="77243" y="155191"/>
                  </a:lnTo>
                  <a:cubicBezTo>
                    <a:pt x="34583" y="155191"/>
                    <a:pt x="0" y="120608"/>
                    <a:pt x="0" y="77948"/>
                  </a:cubicBezTo>
                  <a:lnTo>
                    <a:pt x="0" y="77243"/>
                  </a:lnTo>
                  <a:cubicBezTo>
                    <a:pt x="0" y="56757"/>
                    <a:pt x="8138" y="37110"/>
                    <a:pt x="22624" y="22624"/>
                  </a:cubicBezTo>
                  <a:cubicBezTo>
                    <a:pt x="37110" y="8138"/>
                    <a:pt x="56757" y="0"/>
                    <a:pt x="77243" y="0"/>
                  </a:cubicBezTo>
                  <a:close/>
                </a:path>
              </a:pathLst>
            </a:custGeom>
            <a:solidFill>
              <a:srgbClr val="F3F4F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54486" cy="21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80310" y="7978911"/>
            <a:ext cx="728041" cy="731362"/>
            <a:chOff x="0" y="0"/>
            <a:chExt cx="153740" cy="154441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53740" cy="154441"/>
            </a:xfrm>
            <a:custGeom>
              <a:avLst/>
              <a:gdLst/>
              <a:ahLst/>
              <a:cxnLst/>
              <a:rect r="r" b="b" t="t" l="l"/>
              <a:pathLst>
                <a:path h="154441" w="153740">
                  <a:moveTo>
                    <a:pt x="76870" y="0"/>
                  </a:moveTo>
                  <a:lnTo>
                    <a:pt x="76870" y="0"/>
                  </a:lnTo>
                  <a:cubicBezTo>
                    <a:pt x="119324" y="0"/>
                    <a:pt x="153740" y="34416"/>
                    <a:pt x="153740" y="76870"/>
                  </a:cubicBezTo>
                  <a:lnTo>
                    <a:pt x="153740" y="77571"/>
                  </a:lnTo>
                  <a:cubicBezTo>
                    <a:pt x="153740" y="97958"/>
                    <a:pt x="145641" y="117510"/>
                    <a:pt x="131225" y="131926"/>
                  </a:cubicBezTo>
                  <a:cubicBezTo>
                    <a:pt x="116809" y="146342"/>
                    <a:pt x="97257" y="154441"/>
                    <a:pt x="76870" y="154441"/>
                  </a:cubicBezTo>
                  <a:lnTo>
                    <a:pt x="76870" y="154441"/>
                  </a:lnTo>
                  <a:cubicBezTo>
                    <a:pt x="56483" y="154441"/>
                    <a:pt x="36931" y="146342"/>
                    <a:pt x="22515" y="131926"/>
                  </a:cubicBezTo>
                  <a:cubicBezTo>
                    <a:pt x="8099" y="117510"/>
                    <a:pt x="0" y="97958"/>
                    <a:pt x="0" y="77571"/>
                  </a:cubicBezTo>
                  <a:lnTo>
                    <a:pt x="0" y="76870"/>
                  </a:lnTo>
                  <a:cubicBezTo>
                    <a:pt x="0" y="56483"/>
                    <a:pt x="8099" y="36931"/>
                    <a:pt x="22515" y="22515"/>
                  </a:cubicBezTo>
                  <a:cubicBezTo>
                    <a:pt x="36931" y="8099"/>
                    <a:pt x="56483" y="0"/>
                    <a:pt x="76870" y="0"/>
                  </a:cubicBezTo>
                  <a:close/>
                </a:path>
              </a:pathLst>
            </a:custGeom>
            <a:solidFill>
              <a:srgbClr val="F3F4F6"/>
            </a:solidFill>
            <a:ln w="19050" cap="sq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153740" cy="211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16875489" y="1219200"/>
            <a:ext cx="1412511" cy="2301529"/>
          </a:xfrm>
          <a:custGeom>
            <a:avLst/>
            <a:gdLst/>
            <a:ahLst/>
            <a:cxnLst/>
            <a:rect r="r" b="b" t="t" l="l"/>
            <a:pathLst>
              <a:path h="2301529" w="1412511">
                <a:moveTo>
                  <a:pt x="0" y="0"/>
                </a:moveTo>
                <a:lnTo>
                  <a:pt x="1412511" y="0"/>
                </a:lnTo>
                <a:lnTo>
                  <a:pt x="1412511" y="2301529"/>
                </a:lnTo>
                <a:lnTo>
                  <a:pt x="0" y="2301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62938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-137777" b="0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5833142" y="1114425"/>
            <a:ext cx="6621716" cy="82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6"/>
              </a:lnSpc>
            </a:pPr>
            <a:r>
              <a:rPr lang="en-US" b="true" sz="4800" spc="-312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Table of contents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34246" y="4078602"/>
            <a:ext cx="620170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199" spc="-207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01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673857" y="4085485"/>
            <a:ext cx="536163" cy="4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199" spc="-207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05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34246" y="5425148"/>
            <a:ext cx="620170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199" spc="-207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9673857" y="5432031"/>
            <a:ext cx="536163" cy="4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199" spc="-207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06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34246" y="6771694"/>
            <a:ext cx="620170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199" spc="-207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03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673857" y="6778577"/>
            <a:ext cx="536163" cy="4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199" spc="-207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07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34246" y="8118240"/>
            <a:ext cx="620170" cy="46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199" spc="-207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04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673857" y="8125123"/>
            <a:ext cx="536163" cy="4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b="true" sz="3199" spc="-207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2475076" y="4022024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399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772349" y="4022024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399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Employee Retention Rate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475076" y="5368570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399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Monthly Income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772349" y="5368570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399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Net Profit Margin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475076" y="6715116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399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 Satisfaction Level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0772349" y="6715116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399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475076" y="8061662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399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Operational Productivity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0772349" y="8061662"/>
            <a:ext cx="4918971" cy="4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399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3349489" y="2247830"/>
            <a:ext cx="11589023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presentation outlines key performance metrics, financial achievements, operational efficiency, and customer satisfaction insights to highlight our progress and strategy.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5278616" y="723582"/>
            <a:ext cx="1654241" cy="39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02/10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23893" y="-337582"/>
            <a:ext cx="3971645" cy="3946342"/>
          </a:xfrm>
          <a:custGeom>
            <a:avLst/>
            <a:gdLst/>
            <a:ahLst/>
            <a:cxnLst/>
            <a:rect r="r" b="b" t="t" l="l"/>
            <a:pathLst>
              <a:path h="3946342" w="3971645">
                <a:moveTo>
                  <a:pt x="0" y="0"/>
                </a:moveTo>
                <a:lnTo>
                  <a:pt x="3971645" y="0"/>
                </a:lnTo>
                <a:lnTo>
                  <a:pt x="3971645" y="3946342"/>
                </a:lnTo>
                <a:lnTo>
                  <a:pt x="0" y="3946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584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04734" y="1576501"/>
            <a:ext cx="5954566" cy="7036693"/>
            <a:chOff x="0" y="0"/>
            <a:chExt cx="922518" cy="10901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2518" cy="1090168"/>
            </a:xfrm>
            <a:custGeom>
              <a:avLst/>
              <a:gdLst/>
              <a:ahLst/>
              <a:cxnLst/>
              <a:rect r="r" b="b" t="t" l="l"/>
              <a:pathLst>
                <a:path h="1090168" w="922518">
                  <a:moveTo>
                    <a:pt x="91012" y="0"/>
                  </a:moveTo>
                  <a:lnTo>
                    <a:pt x="831507" y="0"/>
                  </a:lnTo>
                  <a:cubicBezTo>
                    <a:pt x="855644" y="0"/>
                    <a:pt x="878793" y="9589"/>
                    <a:pt x="895861" y="26657"/>
                  </a:cubicBezTo>
                  <a:cubicBezTo>
                    <a:pt x="912929" y="43725"/>
                    <a:pt x="922518" y="66874"/>
                    <a:pt x="922518" y="91012"/>
                  </a:cubicBezTo>
                  <a:lnTo>
                    <a:pt x="922518" y="999156"/>
                  </a:lnTo>
                  <a:cubicBezTo>
                    <a:pt x="922518" y="1023294"/>
                    <a:pt x="912929" y="1046443"/>
                    <a:pt x="895861" y="1063511"/>
                  </a:cubicBezTo>
                  <a:cubicBezTo>
                    <a:pt x="878793" y="1080579"/>
                    <a:pt x="855644" y="1090168"/>
                    <a:pt x="831507" y="1090168"/>
                  </a:cubicBezTo>
                  <a:lnTo>
                    <a:pt x="91012" y="1090168"/>
                  </a:lnTo>
                  <a:cubicBezTo>
                    <a:pt x="66874" y="1090168"/>
                    <a:pt x="43725" y="1080579"/>
                    <a:pt x="26657" y="1063511"/>
                  </a:cubicBezTo>
                  <a:cubicBezTo>
                    <a:pt x="9589" y="1046443"/>
                    <a:pt x="0" y="1023294"/>
                    <a:pt x="0" y="999156"/>
                  </a:cubicBezTo>
                  <a:lnTo>
                    <a:pt x="0" y="91012"/>
                  </a:lnTo>
                  <a:cubicBezTo>
                    <a:pt x="0" y="66874"/>
                    <a:pt x="9589" y="43725"/>
                    <a:pt x="26657" y="26657"/>
                  </a:cubicBezTo>
                  <a:cubicBezTo>
                    <a:pt x="43725" y="9589"/>
                    <a:pt x="66874" y="0"/>
                    <a:pt x="91012" y="0"/>
                  </a:cubicBezTo>
                  <a:close/>
                </a:path>
              </a:pathLst>
            </a:custGeom>
            <a:blipFill>
              <a:blip r:embed="rId5"/>
              <a:stretch>
                <a:fillRect l="-62012" t="0" r="-62012" b="0"/>
              </a:stretch>
            </a:blipFill>
            <a:ln w="38100" cap="rnd">
              <a:solidFill>
                <a:srgbClr val="0B0018"/>
              </a:solidFill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55801" y="5252774"/>
            <a:ext cx="10960091" cy="4191707"/>
            <a:chOff x="0" y="0"/>
            <a:chExt cx="2314431" cy="8851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4431" cy="885159"/>
            </a:xfrm>
            <a:custGeom>
              <a:avLst/>
              <a:gdLst/>
              <a:ahLst/>
              <a:cxnLst/>
              <a:rect r="r" b="b" t="t" l="l"/>
              <a:pathLst>
                <a:path h="885159" w="2314431">
                  <a:moveTo>
                    <a:pt x="33906" y="0"/>
                  </a:moveTo>
                  <a:lnTo>
                    <a:pt x="2280526" y="0"/>
                  </a:lnTo>
                  <a:cubicBezTo>
                    <a:pt x="2289518" y="0"/>
                    <a:pt x="2298142" y="3572"/>
                    <a:pt x="2304501" y="9931"/>
                  </a:cubicBezTo>
                  <a:cubicBezTo>
                    <a:pt x="2310859" y="16289"/>
                    <a:pt x="2314431" y="24914"/>
                    <a:pt x="2314431" y="33906"/>
                  </a:cubicBezTo>
                  <a:lnTo>
                    <a:pt x="2314431" y="851253"/>
                  </a:lnTo>
                  <a:cubicBezTo>
                    <a:pt x="2314431" y="860245"/>
                    <a:pt x="2310859" y="868869"/>
                    <a:pt x="2304501" y="875228"/>
                  </a:cubicBezTo>
                  <a:cubicBezTo>
                    <a:pt x="2298142" y="881586"/>
                    <a:pt x="2289518" y="885159"/>
                    <a:pt x="2280526" y="885159"/>
                  </a:cubicBezTo>
                  <a:lnTo>
                    <a:pt x="33906" y="885159"/>
                  </a:lnTo>
                  <a:cubicBezTo>
                    <a:pt x="24914" y="885159"/>
                    <a:pt x="16289" y="881586"/>
                    <a:pt x="9931" y="875228"/>
                  </a:cubicBezTo>
                  <a:cubicBezTo>
                    <a:pt x="3572" y="868869"/>
                    <a:pt x="0" y="860245"/>
                    <a:pt x="0" y="851253"/>
                  </a:cubicBezTo>
                  <a:lnTo>
                    <a:pt x="0" y="33906"/>
                  </a:lnTo>
                  <a:cubicBezTo>
                    <a:pt x="0" y="24914"/>
                    <a:pt x="3572" y="16289"/>
                    <a:pt x="9931" y="9931"/>
                  </a:cubicBezTo>
                  <a:cubicBezTo>
                    <a:pt x="16289" y="3572"/>
                    <a:pt x="24914" y="0"/>
                    <a:pt x="339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B0018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14431" cy="942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62241" y="5859598"/>
            <a:ext cx="541747" cy="541747"/>
          </a:xfrm>
          <a:custGeom>
            <a:avLst/>
            <a:gdLst/>
            <a:ahLst/>
            <a:cxnLst/>
            <a:rect r="r" b="b" t="t" l="l"/>
            <a:pathLst>
              <a:path h="541747" w="541747">
                <a:moveTo>
                  <a:pt x="0" y="0"/>
                </a:moveTo>
                <a:lnTo>
                  <a:pt x="541747" y="0"/>
                </a:lnTo>
                <a:lnTo>
                  <a:pt x="541747" y="541747"/>
                </a:lnTo>
                <a:lnTo>
                  <a:pt x="0" y="541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41918" y="711661"/>
            <a:ext cx="1236698" cy="445929"/>
          </a:xfrm>
          <a:custGeom>
            <a:avLst/>
            <a:gdLst/>
            <a:ahLst/>
            <a:cxnLst/>
            <a:rect r="r" b="b" t="t" l="l"/>
            <a:pathLst>
              <a:path h="445929" w="1236698">
                <a:moveTo>
                  <a:pt x="0" y="0"/>
                </a:moveTo>
                <a:lnTo>
                  <a:pt x="1236698" y="0"/>
                </a:lnTo>
                <a:lnTo>
                  <a:pt x="1236698" y="445930"/>
                </a:lnTo>
                <a:lnTo>
                  <a:pt x="0" y="445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98476" b="-4504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98751" y="5859598"/>
            <a:ext cx="543786" cy="541747"/>
          </a:xfrm>
          <a:custGeom>
            <a:avLst/>
            <a:gdLst/>
            <a:ahLst/>
            <a:cxnLst/>
            <a:rect r="r" b="b" t="t" l="l"/>
            <a:pathLst>
              <a:path h="541747" w="543786">
                <a:moveTo>
                  <a:pt x="0" y="0"/>
                </a:moveTo>
                <a:lnTo>
                  <a:pt x="543787" y="0"/>
                </a:lnTo>
                <a:lnTo>
                  <a:pt x="543787" y="541747"/>
                </a:lnTo>
                <a:lnTo>
                  <a:pt x="0" y="541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92348" y="531403"/>
            <a:ext cx="799296" cy="360516"/>
          </a:xfrm>
          <a:custGeom>
            <a:avLst/>
            <a:gdLst/>
            <a:ahLst/>
            <a:cxnLst/>
            <a:rect r="r" b="b" t="t" l="l"/>
            <a:pathLst>
              <a:path h="360516" w="799296">
                <a:moveTo>
                  <a:pt x="0" y="0"/>
                </a:moveTo>
                <a:lnTo>
                  <a:pt x="799296" y="0"/>
                </a:lnTo>
                <a:lnTo>
                  <a:pt x="799296" y="360516"/>
                </a:lnTo>
                <a:lnTo>
                  <a:pt x="0" y="360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94722" t="-45020" r="-7514" b="-22489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5801" y="1833676"/>
            <a:ext cx="6267276" cy="97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2"/>
              </a:lnSpc>
            </a:pPr>
            <a:r>
              <a:rPr lang="en-US" sz="5600" spc="-364" b="true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801" y="3704010"/>
            <a:ext cx="6077313" cy="103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Evaluate company performance using measurable metrics to ensure alignment with business goals and industry standards.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98751" y="7294765"/>
            <a:ext cx="4406560" cy="140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Highlight key performance indicators across finance, operations, and customer satisfaction to provide a comprehensive overview.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62241" y="7294765"/>
            <a:ext cx="4406560" cy="140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Identify improvement opportunities, address challenges, and guide strategic decision-making for sustainable growth.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98751" y="6677570"/>
            <a:ext cx="2390688" cy="4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Areas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801" y="3086790"/>
            <a:ext cx="294623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KPI 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62241" y="6677570"/>
            <a:ext cx="1715232" cy="46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Purpose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78616" y="723582"/>
            <a:ext cx="1654241" cy="39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03/10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-13777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7159" y="8318772"/>
            <a:ext cx="2744282" cy="2814648"/>
          </a:xfrm>
          <a:custGeom>
            <a:avLst/>
            <a:gdLst/>
            <a:ahLst/>
            <a:cxnLst/>
            <a:rect r="r" b="b" t="t" l="l"/>
            <a:pathLst>
              <a:path h="2814648" w="2744282">
                <a:moveTo>
                  <a:pt x="0" y="0"/>
                </a:moveTo>
                <a:lnTo>
                  <a:pt x="2744282" y="0"/>
                </a:lnTo>
                <a:lnTo>
                  <a:pt x="2744282" y="2814648"/>
                </a:lnTo>
                <a:lnTo>
                  <a:pt x="0" y="281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75315" y="-358988"/>
            <a:ext cx="2970109" cy="2231294"/>
          </a:xfrm>
          <a:custGeom>
            <a:avLst/>
            <a:gdLst/>
            <a:ahLst/>
            <a:cxnLst/>
            <a:rect r="r" b="b" t="t" l="l"/>
            <a:pathLst>
              <a:path h="2231294" w="2970109">
                <a:moveTo>
                  <a:pt x="0" y="0"/>
                </a:moveTo>
                <a:lnTo>
                  <a:pt x="2970109" y="0"/>
                </a:lnTo>
                <a:lnTo>
                  <a:pt x="2970109" y="2231295"/>
                </a:lnTo>
                <a:lnTo>
                  <a:pt x="0" y="2231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09277" y="1967557"/>
            <a:ext cx="4501240" cy="3990672"/>
            <a:chOff x="0" y="0"/>
            <a:chExt cx="1185512" cy="10510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5512" cy="1051041"/>
            </a:xfrm>
            <a:custGeom>
              <a:avLst/>
              <a:gdLst/>
              <a:ahLst/>
              <a:cxnLst/>
              <a:rect r="r" b="b" t="t" l="l"/>
              <a:pathLst>
                <a:path h="1051041" w="1185512">
                  <a:moveTo>
                    <a:pt x="41279" y="0"/>
                  </a:moveTo>
                  <a:lnTo>
                    <a:pt x="1144233" y="0"/>
                  </a:lnTo>
                  <a:cubicBezTo>
                    <a:pt x="1155181" y="0"/>
                    <a:pt x="1165680" y="4349"/>
                    <a:pt x="1173421" y="12090"/>
                  </a:cubicBezTo>
                  <a:cubicBezTo>
                    <a:pt x="1181163" y="19832"/>
                    <a:pt x="1185512" y="30331"/>
                    <a:pt x="1185512" y="41279"/>
                  </a:cubicBezTo>
                  <a:lnTo>
                    <a:pt x="1185512" y="1009762"/>
                  </a:lnTo>
                  <a:cubicBezTo>
                    <a:pt x="1185512" y="1020710"/>
                    <a:pt x="1181163" y="1031210"/>
                    <a:pt x="1173421" y="1038951"/>
                  </a:cubicBezTo>
                  <a:cubicBezTo>
                    <a:pt x="1165680" y="1046692"/>
                    <a:pt x="1155181" y="1051041"/>
                    <a:pt x="1144233" y="1051041"/>
                  </a:cubicBezTo>
                  <a:lnTo>
                    <a:pt x="41279" y="1051041"/>
                  </a:lnTo>
                  <a:cubicBezTo>
                    <a:pt x="30331" y="1051041"/>
                    <a:pt x="19832" y="1046692"/>
                    <a:pt x="12090" y="1038951"/>
                  </a:cubicBezTo>
                  <a:cubicBezTo>
                    <a:pt x="4349" y="1031210"/>
                    <a:pt x="0" y="1020710"/>
                    <a:pt x="0" y="1009762"/>
                  </a:cubicBezTo>
                  <a:lnTo>
                    <a:pt x="0" y="41279"/>
                  </a:lnTo>
                  <a:cubicBezTo>
                    <a:pt x="0" y="30331"/>
                    <a:pt x="4349" y="19832"/>
                    <a:pt x="12090" y="12090"/>
                  </a:cubicBezTo>
                  <a:cubicBezTo>
                    <a:pt x="19832" y="4349"/>
                    <a:pt x="30331" y="0"/>
                    <a:pt x="4127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85512" cy="1108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09277" y="6167779"/>
            <a:ext cx="4501240" cy="3347508"/>
            <a:chOff x="0" y="0"/>
            <a:chExt cx="1185512" cy="881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5512" cy="881648"/>
            </a:xfrm>
            <a:custGeom>
              <a:avLst/>
              <a:gdLst/>
              <a:ahLst/>
              <a:cxnLst/>
              <a:rect r="r" b="b" t="t" l="l"/>
              <a:pathLst>
                <a:path h="881648" w="1185512">
                  <a:moveTo>
                    <a:pt x="41279" y="0"/>
                  </a:moveTo>
                  <a:lnTo>
                    <a:pt x="1144233" y="0"/>
                  </a:lnTo>
                  <a:cubicBezTo>
                    <a:pt x="1155181" y="0"/>
                    <a:pt x="1165680" y="4349"/>
                    <a:pt x="1173421" y="12090"/>
                  </a:cubicBezTo>
                  <a:cubicBezTo>
                    <a:pt x="1181163" y="19832"/>
                    <a:pt x="1185512" y="30331"/>
                    <a:pt x="1185512" y="41279"/>
                  </a:cubicBezTo>
                  <a:lnTo>
                    <a:pt x="1185512" y="840369"/>
                  </a:lnTo>
                  <a:cubicBezTo>
                    <a:pt x="1185512" y="851317"/>
                    <a:pt x="1181163" y="861817"/>
                    <a:pt x="1173421" y="869558"/>
                  </a:cubicBezTo>
                  <a:cubicBezTo>
                    <a:pt x="1165680" y="877299"/>
                    <a:pt x="1155181" y="881648"/>
                    <a:pt x="1144233" y="881648"/>
                  </a:cubicBezTo>
                  <a:lnTo>
                    <a:pt x="41279" y="881648"/>
                  </a:lnTo>
                  <a:cubicBezTo>
                    <a:pt x="30331" y="881648"/>
                    <a:pt x="19832" y="877299"/>
                    <a:pt x="12090" y="869558"/>
                  </a:cubicBezTo>
                  <a:cubicBezTo>
                    <a:pt x="4349" y="861817"/>
                    <a:pt x="0" y="851317"/>
                    <a:pt x="0" y="840369"/>
                  </a:cubicBezTo>
                  <a:lnTo>
                    <a:pt x="0" y="41279"/>
                  </a:lnTo>
                  <a:cubicBezTo>
                    <a:pt x="0" y="30331"/>
                    <a:pt x="4349" y="19832"/>
                    <a:pt x="12090" y="12090"/>
                  </a:cubicBezTo>
                  <a:cubicBezTo>
                    <a:pt x="19832" y="4349"/>
                    <a:pt x="30331" y="0"/>
                    <a:pt x="4127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85512" cy="938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96580" y="3897654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106669" y="3897654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774311" y="1967557"/>
            <a:ext cx="3800538" cy="3990672"/>
            <a:chOff x="0" y="0"/>
            <a:chExt cx="802556" cy="8427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2556" cy="842706"/>
            </a:xfrm>
            <a:custGeom>
              <a:avLst/>
              <a:gdLst/>
              <a:ahLst/>
              <a:cxnLst/>
              <a:rect r="r" b="b" t="t" l="l"/>
              <a:pathLst>
                <a:path h="842706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793817"/>
                  </a:lnTo>
                  <a:cubicBezTo>
                    <a:pt x="802556" y="806783"/>
                    <a:pt x="797405" y="819218"/>
                    <a:pt x="788236" y="828387"/>
                  </a:cubicBezTo>
                  <a:cubicBezTo>
                    <a:pt x="779068" y="837555"/>
                    <a:pt x="766633" y="842706"/>
                    <a:pt x="753666" y="842706"/>
                  </a:cubicBezTo>
                  <a:lnTo>
                    <a:pt x="48889" y="842706"/>
                  </a:lnTo>
                  <a:cubicBezTo>
                    <a:pt x="35923" y="842706"/>
                    <a:pt x="23488" y="837555"/>
                    <a:pt x="14319" y="828387"/>
                  </a:cubicBezTo>
                  <a:cubicBezTo>
                    <a:pt x="5151" y="819218"/>
                    <a:pt x="0" y="806783"/>
                    <a:pt x="0" y="793817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02556" cy="89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784399" y="1967557"/>
            <a:ext cx="3800538" cy="3990672"/>
            <a:chOff x="0" y="0"/>
            <a:chExt cx="802556" cy="8427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2556" cy="842706"/>
            </a:xfrm>
            <a:custGeom>
              <a:avLst/>
              <a:gdLst/>
              <a:ahLst/>
              <a:cxnLst/>
              <a:rect r="r" b="b" t="t" l="l"/>
              <a:pathLst>
                <a:path h="842706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793817"/>
                  </a:lnTo>
                  <a:cubicBezTo>
                    <a:pt x="802556" y="806783"/>
                    <a:pt x="797405" y="819218"/>
                    <a:pt x="788236" y="828387"/>
                  </a:cubicBezTo>
                  <a:cubicBezTo>
                    <a:pt x="779068" y="837555"/>
                    <a:pt x="766633" y="842706"/>
                    <a:pt x="753666" y="842706"/>
                  </a:cubicBezTo>
                  <a:lnTo>
                    <a:pt x="48889" y="842706"/>
                  </a:lnTo>
                  <a:cubicBezTo>
                    <a:pt x="35923" y="842706"/>
                    <a:pt x="23488" y="837555"/>
                    <a:pt x="14319" y="828387"/>
                  </a:cubicBezTo>
                  <a:cubicBezTo>
                    <a:pt x="5151" y="819218"/>
                    <a:pt x="0" y="806783"/>
                    <a:pt x="0" y="793817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02556" cy="89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4311" y="6167779"/>
            <a:ext cx="11825416" cy="3347508"/>
            <a:chOff x="0" y="0"/>
            <a:chExt cx="2497161" cy="7068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97161" cy="706890"/>
            </a:xfrm>
            <a:custGeom>
              <a:avLst/>
              <a:gdLst/>
              <a:ahLst/>
              <a:cxnLst/>
              <a:rect r="r" b="b" t="t" l="l"/>
              <a:pathLst>
                <a:path h="706890" w="2497161">
                  <a:moveTo>
                    <a:pt x="15712" y="0"/>
                  </a:moveTo>
                  <a:lnTo>
                    <a:pt x="2481449" y="0"/>
                  </a:lnTo>
                  <a:cubicBezTo>
                    <a:pt x="2485616" y="0"/>
                    <a:pt x="2489612" y="1655"/>
                    <a:pt x="2492559" y="4602"/>
                  </a:cubicBezTo>
                  <a:cubicBezTo>
                    <a:pt x="2495506" y="7549"/>
                    <a:pt x="2497161" y="11545"/>
                    <a:pt x="2497161" y="15712"/>
                  </a:cubicBezTo>
                  <a:lnTo>
                    <a:pt x="2497161" y="691177"/>
                  </a:lnTo>
                  <a:cubicBezTo>
                    <a:pt x="2497161" y="695345"/>
                    <a:pt x="2495506" y="699341"/>
                    <a:pt x="2492559" y="702288"/>
                  </a:cubicBezTo>
                  <a:cubicBezTo>
                    <a:pt x="2489612" y="705234"/>
                    <a:pt x="2485616" y="706890"/>
                    <a:pt x="2481449" y="706890"/>
                  </a:cubicBezTo>
                  <a:lnTo>
                    <a:pt x="15712" y="706890"/>
                  </a:lnTo>
                  <a:cubicBezTo>
                    <a:pt x="11545" y="706890"/>
                    <a:pt x="7549" y="705234"/>
                    <a:pt x="4602" y="702288"/>
                  </a:cubicBezTo>
                  <a:cubicBezTo>
                    <a:pt x="1655" y="699341"/>
                    <a:pt x="0" y="695345"/>
                    <a:pt x="0" y="691177"/>
                  </a:cubicBezTo>
                  <a:lnTo>
                    <a:pt x="0" y="15712"/>
                  </a:lnTo>
                  <a:cubicBezTo>
                    <a:pt x="0" y="11545"/>
                    <a:pt x="1655" y="7549"/>
                    <a:pt x="4602" y="4602"/>
                  </a:cubicBezTo>
                  <a:cubicBezTo>
                    <a:pt x="7549" y="1655"/>
                    <a:pt x="11545" y="0"/>
                    <a:pt x="1571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497161" cy="764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96580" y="2295633"/>
            <a:ext cx="323348" cy="323348"/>
            <a:chOff x="0" y="0"/>
            <a:chExt cx="85161" cy="851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106669" y="2295633"/>
            <a:ext cx="323348" cy="323348"/>
            <a:chOff x="0" y="0"/>
            <a:chExt cx="85161" cy="851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934605" y="2428732"/>
            <a:ext cx="320534" cy="57150"/>
            <a:chOff x="0" y="0"/>
            <a:chExt cx="427378" cy="7620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76200" cy="76200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567" lIns="40567" bIns="40567" rIns="405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77800" y="0"/>
              <a:ext cx="76200" cy="7620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567" lIns="40567" bIns="40567" rIns="405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51178" y="0"/>
              <a:ext cx="76200" cy="76200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567" lIns="40567" bIns="40567" rIns="405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7944693" y="2428732"/>
            <a:ext cx="320534" cy="57150"/>
            <a:chOff x="0" y="0"/>
            <a:chExt cx="427378" cy="7620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76200" cy="76200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567" lIns="40567" bIns="40567" rIns="405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77800" y="0"/>
              <a:ext cx="76200" cy="76200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567" lIns="40567" bIns="40567" rIns="405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351178" y="0"/>
              <a:ext cx="76200" cy="76200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567" lIns="40567" bIns="40567" rIns="405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16661986" y="6626248"/>
            <a:ext cx="57150" cy="57150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795336" y="6626248"/>
            <a:ext cx="57150" cy="57150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925370" y="6626248"/>
            <a:ext cx="57150" cy="57150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155577" y="7332250"/>
            <a:ext cx="328491" cy="328491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E0E6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3155672" y="7977911"/>
            <a:ext cx="328491" cy="328491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E0E6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3155768" y="8623572"/>
            <a:ext cx="328491" cy="328491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FE0E6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66" id="66"/>
          <p:cNvSpPr/>
          <p:nvPr/>
        </p:nvSpPr>
        <p:spPr>
          <a:xfrm>
            <a:off x="9116757" y="3897654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7" id="67"/>
          <p:cNvGrpSpPr/>
          <p:nvPr/>
        </p:nvGrpSpPr>
        <p:grpSpPr>
          <a:xfrm rot="0">
            <a:off x="8794488" y="1967557"/>
            <a:ext cx="3800538" cy="3990672"/>
            <a:chOff x="0" y="0"/>
            <a:chExt cx="802556" cy="842706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02556" cy="842706"/>
            </a:xfrm>
            <a:custGeom>
              <a:avLst/>
              <a:gdLst/>
              <a:ahLst/>
              <a:cxnLst/>
              <a:rect r="r" b="b" t="t" l="l"/>
              <a:pathLst>
                <a:path h="842706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793817"/>
                  </a:lnTo>
                  <a:cubicBezTo>
                    <a:pt x="802556" y="806783"/>
                    <a:pt x="797405" y="819218"/>
                    <a:pt x="788236" y="828387"/>
                  </a:cubicBezTo>
                  <a:cubicBezTo>
                    <a:pt x="779068" y="837555"/>
                    <a:pt x="766633" y="842706"/>
                    <a:pt x="753666" y="842706"/>
                  </a:cubicBezTo>
                  <a:lnTo>
                    <a:pt x="48889" y="842706"/>
                  </a:lnTo>
                  <a:cubicBezTo>
                    <a:pt x="35923" y="842706"/>
                    <a:pt x="23488" y="837555"/>
                    <a:pt x="14319" y="828387"/>
                  </a:cubicBezTo>
                  <a:cubicBezTo>
                    <a:pt x="5151" y="819218"/>
                    <a:pt x="0" y="806783"/>
                    <a:pt x="0" y="793817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57150"/>
              <a:ext cx="802556" cy="89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9116757" y="2295633"/>
            <a:ext cx="323348" cy="323348"/>
            <a:chOff x="0" y="0"/>
            <a:chExt cx="85161" cy="8516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1954781" y="2428732"/>
            <a:ext cx="320534" cy="57150"/>
            <a:chOff x="0" y="0"/>
            <a:chExt cx="427378" cy="76200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0" y="0"/>
              <a:ext cx="76200" cy="76200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567" lIns="40567" bIns="40567" rIns="405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177800" y="0"/>
              <a:ext cx="76200" cy="76200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567" lIns="40567" bIns="40567" rIns="405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351178" y="0"/>
              <a:ext cx="76200" cy="76200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567" lIns="40567" bIns="40567" rIns="405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83" id="83"/>
          <p:cNvSpPr txBox="true"/>
          <p:nvPr/>
        </p:nvSpPr>
        <p:spPr>
          <a:xfrm rot="0">
            <a:off x="14337123" y="4020185"/>
            <a:ext cx="1445547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</a:p>
        </p:txBody>
      </p:sp>
      <p:sp>
        <p:nvSpPr>
          <p:cNvPr name="Freeform 84" id="84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5" id="8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1337" y="3744314"/>
            <a:ext cx="3789601" cy="2193443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00725" y="3745159"/>
            <a:ext cx="3779456" cy="2191752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54336" y="2736620"/>
            <a:ext cx="4011121" cy="2339821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3906" y="5811963"/>
            <a:ext cx="13238522" cy="4481104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84270" y="7195583"/>
            <a:ext cx="3918181" cy="804043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84729" y="7841608"/>
            <a:ext cx="3913814" cy="803315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87626" y="8490070"/>
            <a:ext cx="3880200" cy="797713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01514" y="3744314"/>
            <a:ext cx="3789601" cy="2193443"/>
          </a:xfrm>
          <a:prstGeom prst="rect">
            <a:avLst/>
          </a:prstGeom>
        </p:spPr>
      </p:pic>
      <p:sp>
        <p:nvSpPr>
          <p:cNvPr name="Freeform 93" id="93"/>
          <p:cNvSpPr/>
          <p:nvPr/>
        </p:nvSpPr>
        <p:spPr>
          <a:xfrm flipH="false" flipV="false" rot="0">
            <a:off x="1158781" y="2361928"/>
            <a:ext cx="190783" cy="190783"/>
          </a:xfrm>
          <a:custGeom>
            <a:avLst/>
            <a:gdLst/>
            <a:ahLst/>
            <a:cxnLst/>
            <a:rect r="r" b="b" t="t" l="l"/>
            <a:pathLst>
              <a:path h="190783" w="190783">
                <a:moveTo>
                  <a:pt x="0" y="0"/>
                </a:moveTo>
                <a:lnTo>
                  <a:pt x="190783" y="0"/>
                </a:lnTo>
                <a:lnTo>
                  <a:pt x="190783" y="190783"/>
                </a:lnTo>
                <a:lnTo>
                  <a:pt x="0" y="1907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0">
            <a:off x="5183428" y="2372393"/>
            <a:ext cx="169828" cy="169828"/>
          </a:xfrm>
          <a:custGeom>
            <a:avLst/>
            <a:gdLst/>
            <a:ahLst/>
            <a:cxnLst/>
            <a:rect r="r" b="b" t="t" l="l"/>
            <a:pathLst>
              <a:path h="169828" w="169828">
                <a:moveTo>
                  <a:pt x="0" y="0"/>
                </a:moveTo>
                <a:lnTo>
                  <a:pt x="169828" y="0"/>
                </a:lnTo>
                <a:lnTo>
                  <a:pt x="169828" y="169828"/>
                </a:lnTo>
                <a:lnTo>
                  <a:pt x="0" y="1698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9193517" y="2372405"/>
            <a:ext cx="169828" cy="169828"/>
          </a:xfrm>
          <a:custGeom>
            <a:avLst/>
            <a:gdLst/>
            <a:ahLst/>
            <a:cxnLst/>
            <a:rect r="r" b="b" t="t" l="l"/>
            <a:pathLst>
              <a:path h="169828" w="169828">
                <a:moveTo>
                  <a:pt x="0" y="0"/>
                </a:moveTo>
                <a:lnTo>
                  <a:pt x="169828" y="0"/>
                </a:lnTo>
                <a:lnTo>
                  <a:pt x="169828" y="169828"/>
                </a:lnTo>
                <a:lnTo>
                  <a:pt x="0" y="16982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6" id="96"/>
          <p:cNvSpPr txBox="true"/>
          <p:nvPr/>
        </p:nvSpPr>
        <p:spPr>
          <a:xfrm rot="0">
            <a:off x="6789058" y="579085"/>
            <a:ext cx="4709885" cy="69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0"/>
              </a:lnSpc>
            </a:pPr>
            <a:r>
              <a:rPr lang="en-US" b="true" sz="4000" spc="-260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Monthly Income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623855" y="2303637"/>
            <a:ext cx="174877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Total Revenue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5633944" y="2303637"/>
            <a:ext cx="1468435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Total Expenses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096580" y="3440969"/>
            <a:ext cx="52727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/>
                </a:solidFill>
                <a:latin typeface="Inter"/>
                <a:ea typeface="Inter"/>
                <a:cs typeface="Inter"/>
                <a:sym typeface="Inter"/>
              </a:rPr>
              <a:t>+5.6%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5106669" y="3440969"/>
            <a:ext cx="52727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/>
                </a:solidFill>
                <a:latin typeface="Inter"/>
                <a:ea typeface="Inter"/>
                <a:cs typeface="Inter"/>
                <a:sym typeface="Inter"/>
              </a:rPr>
              <a:t>+5.6%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096580" y="2801949"/>
            <a:ext cx="31585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$93,745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5106669" y="2801949"/>
            <a:ext cx="2031959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$66,830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732804" y="3421919"/>
            <a:ext cx="252233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5742893" y="3421919"/>
            <a:ext cx="252233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3388596" y="4999355"/>
            <a:ext cx="3342601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The difference between revenue and expenses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3280826" y="2303637"/>
            <a:ext cx="273344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Profit Margin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13287567" y="6501154"/>
            <a:ext cx="2686579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Revenue % by Category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3184425" y="7378385"/>
            <a:ext cx="271176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3184425" y="8024047"/>
            <a:ext cx="271176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3184425" y="8669708"/>
            <a:ext cx="271176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3287567" y="6825004"/>
            <a:ext cx="2522334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Showing data for top Session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3796605" y="7303675"/>
            <a:ext cx="1571997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Category A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3796605" y="7949336"/>
            <a:ext cx="976122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Category B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3796701" y="8594997"/>
            <a:ext cx="976122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Category C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9644032" y="2303637"/>
            <a:ext cx="1643999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Difference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9116757" y="3440969"/>
            <a:ext cx="52727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/>
                </a:solidFill>
                <a:latin typeface="Inter"/>
                <a:ea typeface="Inter"/>
                <a:cs typeface="Inter"/>
                <a:sym typeface="Inter"/>
              </a:rPr>
              <a:t>+5.6%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9116757" y="2801949"/>
            <a:ext cx="31585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$12,915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9752981" y="3421919"/>
            <a:ext cx="252233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252380" y="6501154"/>
            <a:ext cx="2872724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Revenue per Month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15278616" y="723582"/>
            <a:ext cx="1654241" cy="39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04/10</a:t>
            </a:r>
          </a:p>
        </p:txBody>
      </p:sp>
      <p:sp>
        <p:nvSpPr>
          <p:cNvPr name="Freeform 122" id="122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-137777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2965" y="5449162"/>
            <a:ext cx="2656832" cy="5235137"/>
          </a:xfrm>
          <a:custGeom>
            <a:avLst/>
            <a:gdLst/>
            <a:ahLst/>
            <a:cxnLst/>
            <a:rect r="r" b="b" t="t" l="l"/>
            <a:pathLst>
              <a:path h="5235137" w="2656832">
                <a:moveTo>
                  <a:pt x="0" y="0"/>
                </a:moveTo>
                <a:lnTo>
                  <a:pt x="2656832" y="0"/>
                </a:lnTo>
                <a:lnTo>
                  <a:pt x="2656832" y="5235137"/>
                </a:lnTo>
                <a:lnTo>
                  <a:pt x="0" y="5235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5590" y="6258064"/>
            <a:ext cx="8258843" cy="3322267"/>
            <a:chOff x="0" y="0"/>
            <a:chExt cx="1744012" cy="7015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4012" cy="701560"/>
            </a:xfrm>
            <a:custGeom>
              <a:avLst/>
              <a:gdLst/>
              <a:ahLst/>
              <a:cxnLst/>
              <a:rect r="r" b="b" t="t" l="l"/>
              <a:pathLst>
                <a:path h="701560" w="1744012">
                  <a:moveTo>
                    <a:pt x="22498" y="0"/>
                  </a:moveTo>
                  <a:lnTo>
                    <a:pt x="1721514" y="0"/>
                  </a:lnTo>
                  <a:cubicBezTo>
                    <a:pt x="1727481" y="0"/>
                    <a:pt x="1733203" y="2370"/>
                    <a:pt x="1737422" y="6589"/>
                  </a:cubicBezTo>
                  <a:cubicBezTo>
                    <a:pt x="1741641" y="10809"/>
                    <a:pt x="1744012" y="16531"/>
                    <a:pt x="1744012" y="22498"/>
                  </a:cubicBezTo>
                  <a:lnTo>
                    <a:pt x="1744012" y="679062"/>
                  </a:lnTo>
                  <a:cubicBezTo>
                    <a:pt x="1744012" y="685029"/>
                    <a:pt x="1741641" y="690751"/>
                    <a:pt x="1737422" y="694970"/>
                  </a:cubicBezTo>
                  <a:cubicBezTo>
                    <a:pt x="1733203" y="699189"/>
                    <a:pt x="1727481" y="701560"/>
                    <a:pt x="1721514" y="701560"/>
                  </a:cubicBezTo>
                  <a:lnTo>
                    <a:pt x="22498" y="701560"/>
                  </a:lnTo>
                  <a:cubicBezTo>
                    <a:pt x="10073" y="701560"/>
                    <a:pt x="0" y="691487"/>
                    <a:pt x="0" y="679062"/>
                  </a:cubicBezTo>
                  <a:lnTo>
                    <a:pt x="0" y="22498"/>
                  </a:lnTo>
                  <a:cubicBezTo>
                    <a:pt x="0" y="10073"/>
                    <a:pt x="10073" y="0"/>
                    <a:pt x="2249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744012" cy="758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44200" y="6258064"/>
            <a:ext cx="8268368" cy="3322267"/>
            <a:chOff x="0" y="0"/>
            <a:chExt cx="1746023" cy="7015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6023" cy="701560"/>
            </a:xfrm>
            <a:custGeom>
              <a:avLst/>
              <a:gdLst/>
              <a:ahLst/>
              <a:cxnLst/>
              <a:rect r="r" b="b" t="t" l="l"/>
              <a:pathLst>
                <a:path h="701560" w="1746023">
                  <a:moveTo>
                    <a:pt x="22472" y="0"/>
                  </a:moveTo>
                  <a:lnTo>
                    <a:pt x="1723551" y="0"/>
                  </a:lnTo>
                  <a:cubicBezTo>
                    <a:pt x="1735962" y="0"/>
                    <a:pt x="1746023" y="10061"/>
                    <a:pt x="1746023" y="22472"/>
                  </a:cubicBezTo>
                  <a:lnTo>
                    <a:pt x="1746023" y="679088"/>
                  </a:lnTo>
                  <a:cubicBezTo>
                    <a:pt x="1746023" y="691499"/>
                    <a:pt x="1735962" y="701560"/>
                    <a:pt x="1723551" y="701560"/>
                  </a:cubicBezTo>
                  <a:lnTo>
                    <a:pt x="22472" y="701560"/>
                  </a:lnTo>
                  <a:cubicBezTo>
                    <a:pt x="10061" y="701560"/>
                    <a:pt x="0" y="691499"/>
                    <a:pt x="0" y="679088"/>
                  </a:cubicBezTo>
                  <a:lnTo>
                    <a:pt x="0" y="22472"/>
                  </a:lnTo>
                  <a:cubicBezTo>
                    <a:pt x="0" y="10061"/>
                    <a:pt x="10061" y="0"/>
                    <a:pt x="2247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746023" cy="758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5590" y="4762955"/>
            <a:ext cx="3139637" cy="1281696"/>
            <a:chOff x="0" y="0"/>
            <a:chExt cx="662994" cy="2706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2994" cy="270654"/>
            </a:xfrm>
            <a:custGeom>
              <a:avLst/>
              <a:gdLst/>
              <a:ahLst/>
              <a:cxnLst/>
              <a:rect r="r" b="b" t="t" l="l"/>
              <a:pathLst>
                <a:path h="270654" w="662994">
                  <a:moveTo>
                    <a:pt x="59181" y="0"/>
                  </a:moveTo>
                  <a:lnTo>
                    <a:pt x="603813" y="0"/>
                  </a:lnTo>
                  <a:cubicBezTo>
                    <a:pt x="619509" y="0"/>
                    <a:pt x="634562" y="6235"/>
                    <a:pt x="645660" y="17334"/>
                  </a:cubicBezTo>
                  <a:cubicBezTo>
                    <a:pt x="656759" y="28432"/>
                    <a:pt x="662994" y="43485"/>
                    <a:pt x="662994" y="59181"/>
                  </a:cubicBezTo>
                  <a:lnTo>
                    <a:pt x="662994" y="211474"/>
                  </a:lnTo>
                  <a:cubicBezTo>
                    <a:pt x="662994" y="227169"/>
                    <a:pt x="656759" y="242222"/>
                    <a:pt x="645660" y="253321"/>
                  </a:cubicBezTo>
                  <a:cubicBezTo>
                    <a:pt x="634562" y="264419"/>
                    <a:pt x="619509" y="270654"/>
                    <a:pt x="603813" y="270654"/>
                  </a:cubicBezTo>
                  <a:lnTo>
                    <a:pt x="59181" y="270654"/>
                  </a:lnTo>
                  <a:cubicBezTo>
                    <a:pt x="43485" y="270654"/>
                    <a:pt x="28432" y="264419"/>
                    <a:pt x="17334" y="253321"/>
                  </a:cubicBezTo>
                  <a:cubicBezTo>
                    <a:pt x="6235" y="242222"/>
                    <a:pt x="0" y="227169"/>
                    <a:pt x="0" y="211474"/>
                  </a:cubicBezTo>
                  <a:lnTo>
                    <a:pt x="0" y="59181"/>
                  </a:lnTo>
                  <a:cubicBezTo>
                    <a:pt x="0" y="43485"/>
                    <a:pt x="6235" y="28432"/>
                    <a:pt x="17334" y="17334"/>
                  </a:cubicBezTo>
                  <a:cubicBezTo>
                    <a:pt x="28432" y="6235"/>
                    <a:pt x="43485" y="0"/>
                    <a:pt x="591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62994" cy="327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24777" y="1982936"/>
            <a:ext cx="4322897" cy="4070932"/>
            <a:chOff x="0" y="0"/>
            <a:chExt cx="912862" cy="8596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2862" cy="859655"/>
            </a:xfrm>
            <a:custGeom>
              <a:avLst/>
              <a:gdLst/>
              <a:ahLst/>
              <a:cxnLst/>
              <a:rect r="r" b="b" t="t" l="l"/>
              <a:pathLst>
                <a:path h="859655" w="912862">
                  <a:moveTo>
                    <a:pt x="42982" y="0"/>
                  </a:moveTo>
                  <a:lnTo>
                    <a:pt x="869880" y="0"/>
                  </a:lnTo>
                  <a:cubicBezTo>
                    <a:pt x="893618" y="0"/>
                    <a:pt x="912862" y="19244"/>
                    <a:pt x="912862" y="42982"/>
                  </a:cubicBezTo>
                  <a:lnTo>
                    <a:pt x="912862" y="816673"/>
                  </a:lnTo>
                  <a:cubicBezTo>
                    <a:pt x="912862" y="840411"/>
                    <a:pt x="893618" y="859655"/>
                    <a:pt x="869880" y="859655"/>
                  </a:cubicBezTo>
                  <a:lnTo>
                    <a:pt x="42982" y="859655"/>
                  </a:lnTo>
                  <a:cubicBezTo>
                    <a:pt x="31582" y="859655"/>
                    <a:pt x="20650" y="855126"/>
                    <a:pt x="12589" y="847066"/>
                  </a:cubicBezTo>
                  <a:cubicBezTo>
                    <a:pt x="4528" y="839005"/>
                    <a:pt x="0" y="828072"/>
                    <a:pt x="0" y="816673"/>
                  </a:cubicBezTo>
                  <a:lnTo>
                    <a:pt x="0" y="42982"/>
                  </a:lnTo>
                  <a:cubicBezTo>
                    <a:pt x="0" y="31582"/>
                    <a:pt x="4528" y="20650"/>
                    <a:pt x="12589" y="12589"/>
                  </a:cubicBezTo>
                  <a:cubicBezTo>
                    <a:pt x="20650" y="4528"/>
                    <a:pt x="31582" y="0"/>
                    <a:pt x="429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12862" cy="91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57224" y="1982936"/>
            <a:ext cx="4322897" cy="4070932"/>
            <a:chOff x="0" y="0"/>
            <a:chExt cx="912862" cy="8596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2862" cy="859655"/>
            </a:xfrm>
            <a:custGeom>
              <a:avLst/>
              <a:gdLst/>
              <a:ahLst/>
              <a:cxnLst/>
              <a:rect r="r" b="b" t="t" l="l"/>
              <a:pathLst>
                <a:path h="859655" w="912862">
                  <a:moveTo>
                    <a:pt x="42982" y="0"/>
                  </a:moveTo>
                  <a:lnTo>
                    <a:pt x="869880" y="0"/>
                  </a:lnTo>
                  <a:cubicBezTo>
                    <a:pt x="893618" y="0"/>
                    <a:pt x="912862" y="19244"/>
                    <a:pt x="912862" y="42982"/>
                  </a:cubicBezTo>
                  <a:lnTo>
                    <a:pt x="912862" y="816673"/>
                  </a:lnTo>
                  <a:cubicBezTo>
                    <a:pt x="912862" y="840411"/>
                    <a:pt x="893618" y="859655"/>
                    <a:pt x="869880" y="859655"/>
                  </a:cubicBezTo>
                  <a:lnTo>
                    <a:pt x="42982" y="859655"/>
                  </a:lnTo>
                  <a:cubicBezTo>
                    <a:pt x="31582" y="859655"/>
                    <a:pt x="20650" y="855126"/>
                    <a:pt x="12589" y="847066"/>
                  </a:cubicBezTo>
                  <a:cubicBezTo>
                    <a:pt x="4528" y="839005"/>
                    <a:pt x="0" y="828072"/>
                    <a:pt x="0" y="816673"/>
                  </a:cubicBezTo>
                  <a:lnTo>
                    <a:pt x="0" y="42982"/>
                  </a:lnTo>
                  <a:cubicBezTo>
                    <a:pt x="0" y="31582"/>
                    <a:pt x="4528" y="20650"/>
                    <a:pt x="12589" y="12589"/>
                  </a:cubicBezTo>
                  <a:cubicBezTo>
                    <a:pt x="20650" y="4528"/>
                    <a:pt x="31582" y="0"/>
                    <a:pt x="429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912862" cy="91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5590" y="3369247"/>
            <a:ext cx="3139637" cy="1281696"/>
            <a:chOff x="0" y="0"/>
            <a:chExt cx="662994" cy="270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2994" cy="270654"/>
            </a:xfrm>
            <a:custGeom>
              <a:avLst/>
              <a:gdLst/>
              <a:ahLst/>
              <a:cxnLst/>
              <a:rect r="r" b="b" t="t" l="l"/>
              <a:pathLst>
                <a:path h="270654" w="662994">
                  <a:moveTo>
                    <a:pt x="59181" y="0"/>
                  </a:moveTo>
                  <a:lnTo>
                    <a:pt x="603813" y="0"/>
                  </a:lnTo>
                  <a:cubicBezTo>
                    <a:pt x="619509" y="0"/>
                    <a:pt x="634562" y="6235"/>
                    <a:pt x="645660" y="17334"/>
                  </a:cubicBezTo>
                  <a:cubicBezTo>
                    <a:pt x="656759" y="28432"/>
                    <a:pt x="662994" y="43485"/>
                    <a:pt x="662994" y="59181"/>
                  </a:cubicBezTo>
                  <a:lnTo>
                    <a:pt x="662994" y="211474"/>
                  </a:lnTo>
                  <a:cubicBezTo>
                    <a:pt x="662994" y="227169"/>
                    <a:pt x="656759" y="242222"/>
                    <a:pt x="645660" y="253321"/>
                  </a:cubicBezTo>
                  <a:cubicBezTo>
                    <a:pt x="634562" y="264419"/>
                    <a:pt x="619509" y="270654"/>
                    <a:pt x="603813" y="270654"/>
                  </a:cubicBezTo>
                  <a:lnTo>
                    <a:pt x="59181" y="270654"/>
                  </a:lnTo>
                  <a:cubicBezTo>
                    <a:pt x="43485" y="270654"/>
                    <a:pt x="28432" y="264419"/>
                    <a:pt x="17334" y="253321"/>
                  </a:cubicBezTo>
                  <a:cubicBezTo>
                    <a:pt x="6235" y="242222"/>
                    <a:pt x="0" y="227169"/>
                    <a:pt x="0" y="211474"/>
                  </a:cubicBezTo>
                  <a:lnTo>
                    <a:pt x="0" y="59181"/>
                  </a:lnTo>
                  <a:cubicBezTo>
                    <a:pt x="0" y="43485"/>
                    <a:pt x="6235" y="28432"/>
                    <a:pt x="17334" y="17334"/>
                  </a:cubicBezTo>
                  <a:cubicBezTo>
                    <a:pt x="28432" y="6235"/>
                    <a:pt x="43485" y="0"/>
                    <a:pt x="591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662994" cy="327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75590" y="1973718"/>
            <a:ext cx="3139637" cy="1281696"/>
            <a:chOff x="0" y="0"/>
            <a:chExt cx="662994" cy="2706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62994" cy="270654"/>
            </a:xfrm>
            <a:custGeom>
              <a:avLst/>
              <a:gdLst/>
              <a:ahLst/>
              <a:cxnLst/>
              <a:rect r="r" b="b" t="t" l="l"/>
              <a:pathLst>
                <a:path h="270654" w="662994">
                  <a:moveTo>
                    <a:pt x="59181" y="0"/>
                  </a:moveTo>
                  <a:lnTo>
                    <a:pt x="603813" y="0"/>
                  </a:lnTo>
                  <a:cubicBezTo>
                    <a:pt x="619509" y="0"/>
                    <a:pt x="634562" y="6235"/>
                    <a:pt x="645660" y="17334"/>
                  </a:cubicBezTo>
                  <a:cubicBezTo>
                    <a:pt x="656759" y="28432"/>
                    <a:pt x="662994" y="43485"/>
                    <a:pt x="662994" y="59181"/>
                  </a:cubicBezTo>
                  <a:lnTo>
                    <a:pt x="662994" y="211474"/>
                  </a:lnTo>
                  <a:cubicBezTo>
                    <a:pt x="662994" y="227169"/>
                    <a:pt x="656759" y="242222"/>
                    <a:pt x="645660" y="253321"/>
                  </a:cubicBezTo>
                  <a:cubicBezTo>
                    <a:pt x="634562" y="264419"/>
                    <a:pt x="619509" y="270654"/>
                    <a:pt x="603813" y="270654"/>
                  </a:cubicBezTo>
                  <a:lnTo>
                    <a:pt x="59181" y="270654"/>
                  </a:lnTo>
                  <a:cubicBezTo>
                    <a:pt x="43485" y="270654"/>
                    <a:pt x="28432" y="264419"/>
                    <a:pt x="17334" y="253321"/>
                  </a:cubicBezTo>
                  <a:cubicBezTo>
                    <a:pt x="6235" y="242222"/>
                    <a:pt x="0" y="227169"/>
                    <a:pt x="0" y="211474"/>
                  </a:cubicBezTo>
                  <a:lnTo>
                    <a:pt x="0" y="59181"/>
                  </a:lnTo>
                  <a:cubicBezTo>
                    <a:pt x="0" y="43485"/>
                    <a:pt x="6235" y="28432"/>
                    <a:pt x="17334" y="17334"/>
                  </a:cubicBezTo>
                  <a:cubicBezTo>
                    <a:pt x="28432" y="6235"/>
                    <a:pt x="43485" y="0"/>
                    <a:pt x="591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662994" cy="327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91476" y="2725892"/>
            <a:ext cx="3389500" cy="197720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23923" y="2725892"/>
            <a:ext cx="3389500" cy="1977208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4474113" y="2293637"/>
            <a:ext cx="323348" cy="323348"/>
            <a:chOff x="0" y="0"/>
            <a:chExt cx="85161" cy="851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006560" y="2293637"/>
            <a:ext cx="323348" cy="323348"/>
            <a:chOff x="0" y="0"/>
            <a:chExt cx="85161" cy="8516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826487" y="2426736"/>
            <a:ext cx="57150" cy="5715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358934" y="2426736"/>
            <a:ext cx="57150" cy="5715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959837" y="2426736"/>
            <a:ext cx="57150" cy="57150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492284" y="2426736"/>
            <a:ext cx="57150" cy="57150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089871" y="2426736"/>
            <a:ext cx="57150" cy="57150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2622318" y="2426736"/>
            <a:ext cx="57150" cy="57150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237296" y="1982936"/>
            <a:ext cx="4322897" cy="4070932"/>
            <a:chOff x="0" y="0"/>
            <a:chExt cx="912862" cy="85965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12862" cy="859655"/>
            </a:xfrm>
            <a:custGeom>
              <a:avLst/>
              <a:gdLst/>
              <a:ahLst/>
              <a:cxnLst/>
              <a:rect r="r" b="b" t="t" l="l"/>
              <a:pathLst>
                <a:path h="859655" w="912862">
                  <a:moveTo>
                    <a:pt x="42982" y="0"/>
                  </a:moveTo>
                  <a:lnTo>
                    <a:pt x="869880" y="0"/>
                  </a:lnTo>
                  <a:cubicBezTo>
                    <a:pt x="893618" y="0"/>
                    <a:pt x="912862" y="19244"/>
                    <a:pt x="912862" y="42982"/>
                  </a:cubicBezTo>
                  <a:lnTo>
                    <a:pt x="912862" y="816673"/>
                  </a:lnTo>
                  <a:cubicBezTo>
                    <a:pt x="912862" y="840411"/>
                    <a:pt x="893618" y="859655"/>
                    <a:pt x="869880" y="859655"/>
                  </a:cubicBezTo>
                  <a:lnTo>
                    <a:pt x="42982" y="859655"/>
                  </a:lnTo>
                  <a:cubicBezTo>
                    <a:pt x="31582" y="859655"/>
                    <a:pt x="20650" y="855126"/>
                    <a:pt x="12589" y="847066"/>
                  </a:cubicBezTo>
                  <a:cubicBezTo>
                    <a:pt x="4528" y="839005"/>
                    <a:pt x="0" y="828072"/>
                    <a:pt x="0" y="816673"/>
                  </a:cubicBezTo>
                  <a:lnTo>
                    <a:pt x="0" y="42982"/>
                  </a:lnTo>
                  <a:cubicBezTo>
                    <a:pt x="0" y="31582"/>
                    <a:pt x="4528" y="20650"/>
                    <a:pt x="12589" y="12589"/>
                  </a:cubicBezTo>
                  <a:cubicBezTo>
                    <a:pt x="20650" y="4528"/>
                    <a:pt x="31582" y="0"/>
                    <a:pt x="429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912862" cy="916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56370" y="2725892"/>
            <a:ext cx="3389500" cy="1977208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 rot="0">
            <a:off x="13539007" y="2293637"/>
            <a:ext cx="323348" cy="323348"/>
            <a:chOff x="0" y="0"/>
            <a:chExt cx="85161" cy="8516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6891381" y="2426736"/>
            <a:ext cx="57150" cy="57150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7024731" y="2426736"/>
            <a:ext cx="57150" cy="57150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7154765" y="2426736"/>
            <a:ext cx="57150" cy="57150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pic>
        <p:nvPicPr>
          <p:cNvPr name="Picture 67" id="6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67966" y="6228310"/>
            <a:ext cx="3116003" cy="3151135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3583" y="6296191"/>
            <a:ext cx="3588428" cy="3119695"/>
          </a:xfrm>
          <a:prstGeom prst="rect">
            <a:avLst/>
          </a:prstGeom>
        </p:spPr>
      </p:pic>
      <p:grpSp>
        <p:nvGrpSpPr>
          <p:cNvPr name="Group 69" id="69"/>
          <p:cNvGrpSpPr/>
          <p:nvPr/>
        </p:nvGrpSpPr>
        <p:grpSpPr>
          <a:xfrm rot="0">
            <a:off x="2345408" y="7577781"/>
            <a:ext cx="85933" cy="85933"/>
            <a:chOff x="0" y="0"/>
            <a:chExt cx="33934" cy="33934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33934" cy="33934"/>
            </a:xfrm>
            <a:custGeom>
              <a:avLst/>
              <a:gdLst/>
              <a:ahLst/>
              <a:cxnLst/>
              <a:rect r="r" b="b" t="t" l="l"/>
              <a:pathLst>
                <a:path h="33934" w="33934">
                  <a:moveTo>
                    <a:pt x="0" y="0"/>
                  </a:moveTo>
                  <a:lnTo>
                    <a:pt x="33934" y="0"/>
                  </a:lnTo>
                  <a:lnTo>
                    <a:pt x="33934" y="33934"/>
                  </a:lnTo>
                  <a:lnTo>
                    <a:pt x="0" y="33934"/>
                  </a:ln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57150"/>
              <a:ext cx="33934" cy="91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0814019" y="7577781"/>
            <a:ext cx="85933" cy="85933"/>
            <a:chOff x="0" y="0"/>
            <a:chExt cx="33934" cy="33934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33934" cy="33934"/>
            </a:xfrm>
            <a:custGeom>
              <a:avLst/>
              <a:gdLst/>
              <a:ahLst/>
              <a:cxnLst/>
              <a:rect r="r" b="b" t="t" l="l"/>
              <a:pathLst>
                <a:path h="33934" w="33934">
                  <a:moveTo>
                    <a:pt x="0" y="0"/>
                  </a:moveTo>
                  <a:lnTo>
                    <a:pt x="33934" y="0"/>
                  </a:lnTo>
                  <a:lnTo>
                    <a:pt x="33934" y="33934"/>
                  </a:lnTo>
                  <a:lnTo>
                    <a:pt x="0" y="33934"/>
                  </a:ln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57150"/>
              <a:ext cx="33934" cy="91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2345408" y="8066731"/>
            <a:ext cx="85933" cy="85933"/>
            <a:chOff x="0" y="0"/>
            <a:chExt cx="33934" cy="33934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33934" cy="33934"/>
            </a:xfrm>
            <a:custGeom>
              <a:avLst/>
              <a:gdLst/>
              <a:ahLst/>
              <a:cxnLst/>
              <a:rect r="r" b="b" t="t" l="l"/>
              <a:pathLst>
                <a:path h="33934" w="33934">
                  <a:moveTo>
                    <a:pt x="0" y="0"/>
                  </a:moveTo>
                  <a:lnTo>
                    <a:pt x="33934" y="0"/>
                  </a:lnTo>
                  <a:lnTo>
                    <a:pt x="33934" y="33934"/>
                  </a:lnTo>
                  <a:lnTo>
                    <a:pt x="0" y="33934"/>
                  </a:ln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57150"/>
              <a:ext cx="33934" cy="91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0814019" y="8066731"/>
            <a:ext cx="85933" cy="85933"/>
            <a:chOff x="0" y="0"/>
            <a:chExt cx="33934" cy="33934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33934" cy="33934"/>
            </a:xfrm>
            <a:custGeom>
              <a:avLst/>
              <a:gdLst/>
              <a:ahLst/>
              <a:cxnLst/>
              <a:rect r="r" b="b" t="t" l="l"/>
              <a:pathLst>
                <a:path h="33934" w="33934">
                  <a:moveTo>
                    <a:pt x="0" y="0"/>
                  </a:moveTo>
                  <a:lnTo>
                    <a:pt x="33934" y="0"/>
                  </a:lnTo>
                  <a:lnTo>
                    <a:pt x="33934" y="33934"/>
                  </a:lnTo>
                  <a:lnTo>
                    <a:pt x="0" y="33934"/>
                  </a:ln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57150"/>
              <a:ext cx="33934" cy="91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2345408" y="8555680"/>
            <a:ext cx="85933" cy="85933"/>
            <a:chOff x="0" y="0"/>
            <a:chExt cx="33934" cy="33934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3934" cy="33934"/>
            </a:xfrm>
            <a:custGeom>
              <a:avLst/>
              <a:gdLst/>
              <a:ahLst/>
              <a:cxnLst/>
              <a:rect r="r" b="b" t="t" l="l"/>
              <a:pathLst>
                <a:path h="33934" w="33934">
                  <a:moveTo>
                    <a:pt x="0" y="0"/>
                  </a:moveTo>
                  <a:lnTo>
                    <a:pt x="33934" y="0"/>
                  </a:lnTo>
                  <a:lnTo>
                    <a:pt x="33934" y="33934"/>
                  </a:lnTo>
                  <a:lnTo>
                    <a:pt x="0" y="33934"/>
                  </a:lnTo>
                  <a:close/>
                </a:path>
              </a:pathLst>
            </a:custGeom>
            <a:solidFill>
              <a:srgbClr val="DFE0E6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57150"/>
              <a:ext cx="33934" cy="91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0814019" y="8555680"/>
            <a:ext cx="85933" cy="85933"/>
            <a:chOff x="0" y="0"/>
            <a:chExt cx="33934" cy="33934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33934" cy="33934"/>
            </a:xfrm>
            <a:custGeom>
              <a:avLst/>
              <a:gdLst/>
              <a:ahLst/>
              <a:cxnLst/>
              <a:rect r="r" b="b" t="t" l="l"/>
              <a:pathLst>
                <a:path h="33934" w="33934">
                  <a:moveTo>
                    <a:pt x="0" y="0"/>
                  </a:moveTo>
                  <a:lnTo>
                    <a:pt x="33934" y="0"/>
                  </a:lnTo>
                  <a:lnTo>
                    <a:pt x="33934" y="33934"/>
                  </a:lnTo>
                  <a:lnTo>
                    <a:pt x="0" y="33934"/>
                  </a:lnTo>
                  <a:close/>
                </a:path>
              </a:pathLst>
            </a:custGeom>
            <a:solidFill>
              <a:srgbClr val="DFE0E6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57150"/>
              <a:ext cx="33934" cy="91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7" id="87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4551944" y="2360574"/>
            <a:ext cx="167684" cy="189474"/>
          </a:xfrm>
          <a:custGeom>
            <a:avLst/>
            <a:gdLst/>
            <a:ahLst/>
            <a:cxnLst/>
            <a:rect r="r" b="b" t="t" l="l"/>
            <a:pathLst>
              <a:path h="189474" w="167684">
                <a:moveTo>
                  <a:pt x="0" y="0"/>
                </a:moveTo>
                <a:lnTo>
                  <a:pt x="167685" y="0"/>
                </a:lnTo>
                <a:lnTo>
                  <a:pt x="167685" y="189474"/>
                </a:lnTo>
                <a:lnTo>
                  <a:pt x="0" y="1894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0">
            <a:off x="13605944" y="2360586"/>
            <a:ext cx="189474" cy="189474"/>
          </a:xfrm>
          <a:custGeom>
            <a:avLst/>
            <a:gdLst/>
            <a:ahLst/>
            <a:cxnLst/>
            <a:rect r="r" b="b" t="t" l="l"/>
            <a:pathLst>
              <a:path h="189474" w="189474">
                <a:moveTo>
                  <a:pt x="0" y="0"/>
                </a:moveTo>
                <a:lnTo>
                  <a:pt x="189473" y="0"/>
                </a:lnTo>
                <a:lnTo>
                  <a:pt x="189473" y="189474"/>
                </a:lnTo>
                <a:lnTo>
                  <a:pt x="0" y="189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0" id="90"/>
          <p:cNvSpPr/>
          <p:nvPr/>
        </p:nvSpPr>
        <p:spPr>
          <a:xfrm flipH="false" flipV="false" rot="0">
            <a:off x="9081098" y="2376248"/>
            <a:ext cx="174271" cy="158151"/>
          </a:xfrm>
          <a:custGeom>
            <a:avLst/>
            <a:gdLst/>
            <a:ahLst/>
            <a:cxnLst/>
            <a:rect r="r" b="b" t="t" l="l"/>
            <a:pathLst>
              <a:path h="158151" w="174271">
                <a:moveTo>
                  <a:pt x="0" y="0"/>
                </a:moveTo>
                <a:lnTo>
                  <a:pt x="174271" y="0"/>
                </a:lnTo>
                <a:lnTo>
                  <a:pt x="174271" y="158151"/>
                </a:lnTo>
                <a:lnTo>
                  <a:pt x="0" y="1581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1" id="91"/>
          <p:cNvSpPr txBox="true"/>
          <p:nvPr/>
        </p:nvSpPr>
        <p:spPr>
          <a:xfrm rot="0">
            <a:off x="5833142" y="590741"/>
            <a:ext cx="6621716" cy="6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b="true" sz="3900" spc="-253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Customer Satisfaction Level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596800" y="2246012"/>
            <a:ext cx="1497218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Total Agents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2036492" y="2562750"/>
            <a:ext cx="61783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40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198254" y="3641541"/>
            <a:ext cx="2294309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Avg. Response Time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596800" y="3958279"/>
            <a:ext cx="149721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15 Min(s)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198254" y="5035249"/>
            <a:ext cx="2294309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Response Rate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596800" y="5351986"/>
            <a:ext cx="149721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22.16%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5001388" y="2301641"/>
            <a:ext cx="2615549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Customer Satisfaction Score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9533835" y="2301641"/>
            <a:ext cx="2615549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Promoter Score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5160984" y="4762094"/>
            <a:ext cx="225048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66%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9693431" y="4762094"/>
            <a:ext cx="225048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32.54%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5226231" y="5391589"/>
            <a:ext cx="60691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+5.6%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5906879" y="5372539"/>
            <a:ext cx="1439340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period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9758678" y="5391589"/>
            <a:ext cx="59175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+4.6%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0439326" y="5372539"/>
            <a:ext cx="1439340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period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4066282" y="2301641"/>
            <a:ext cx="2615549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Customer Effort Score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14225878" y="4762094"/>
            <a:ext cx="225048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5.12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4291126" y="5391589"/>
            <a:ext cx="51454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E3424D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-8.2%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4971773" y="5372539"/>
            <a:ext cx="1439340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period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254122" y="6587269"/>
            <a:ext cx="3286415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Customer Satisfaction Scores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9722732" y="6587269"/>
            <a:ext cx="3286415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Profit Scores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2676156" y="7519148"/>
            <a:ext cx="1584992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3C4262"/>
                </a:solidFill>
                <a:latin typeface="Poppins Light"/>
                <a:ea typeface="Poppins Light"/>
                <a:cs typeface="Poppins Light"/>
                <a:sym typeface="Poppins Light"/>
              </a:rPr>
              <a:t>Good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1144766" y="7519148"/>
            <a:ext cx="1584992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3C426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Promotors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2676156" y="8008097"/>
            <a:ext cx="1584992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3C4262"/>
                </a:solidFill>
                <a:latin typeface="Poppins Light"/>
                <a:ea typeface="Poppins Light"/>
                <a:cs typeface="Poppins Light"/>
                <a:sym typeface="Poppins Light"/>
              </a:rPr>
              <a:t>Neutral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1144766" y="8008097"/>
            <a:ext cx="1584992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3C4262"/>
                </a:solidFill>
                <a:latin typeface="Poppins Light"/>
                <a:ea typeface="Poppins Light"/>
                <a:cs typeface="Poppins Light"/>
                <a:sym typeface="Poppins Light"/>
              </a:rPr>
              <a:t>Detractors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2676156" y="8497047"/>
            <a:ext cx="1584992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3C4262"/>
                </a:solidFill>
                <a:latin typeface="Poppins Light"/>
                <a:ea typeface="Poppins Light"/>
                <a:cs typeface="Poppins Light"/>
                <a:sym typeface="Poppins Light"/>
              </a:rPr>
              <a:t>Bad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11144766" y="8497047"/>
            <a:ext cx="1584992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3C4262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Passive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5278616" y="723582"/>
            <a:ext cx="1654241" cy="39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05/10</a:t>
            </a:r>
          </a:p>
        </p:txBody>
      </p:sp>
      <p:sp>
        <p:nvSpPr>
          <p:cNvPr name="Freeform 120" id="120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-137777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7247713"/>
            <a:ext cx="3952327" cy="3784353"/>
          </a:xfrm>
          <a:custGeom>
            <a:avLst/>
            <a:gdLst/>
            <a:ahLst/>
            <a:cxnLst/>
            <a:rect r="r" b="b" t="t" l="l"/>
            <a:pathLst>
              <a:path h="3784353" w="3952327">
                <a:moveTo>
                  <a:pt x="0" y="0"/>
                </a:moveTo>
                <a:lnTo>
                  <a:pt x="3952327" y="0"/>
                </a:lnTo>
                <a:lnTo>
                  <a:pt x="3952327" y="3784352"/>
                </a:lnTo>
                <a:lnTo>
                  <a:pt x="0" y="3784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1977" y="4946403"/>
            <a:ext cx="11823049" cy="4572525"/>
            <a:chOff x="0" y="0"/>
            <a:chExt cx="2496661" cy="9655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6661" cy="965576"/>
            </a:xfrm>
            <a:custGeom>
              <a:avLst/>
              <a:gdLst/>
              <a:ahLst/>
              <a:cxnLst/>
              <a:rect r="r" b="b" t="t" l="l"/>
              <a:pathLst>
                <a:path h="965576" w="2496661">
                  <a:moveTo>
                    <a:pt x="15716" y="0"/>
                  </a:moveTo>
                  <a:lnTo>
                    <a:pt x="2480946" y="0"/>
                  </a:lnTo>
                  <a:cubicBezTo>
                    <a:pt x="2485114" y="0"/>
                    <a:pt x="2489111" y="1656"/>
                    <a:pt x="2492058" y="4603"/>
                  </a:cubicBezTo>
                  <a:cubicBezTo>
                    <a:pt x="2495006" y="7550"/>
                    <a:pt x="2496661" y="11548"/>
                    <a:pt x="2496661" y="15716"/>
                  </a:cubicBezTo>
                  <a:lnTo>
                    <a:pt x="2496661" y="949860"/>
                  </a:lnTo>
                  <a:cubicBezTo>
                    <a:pt x="2496661" y="958539"/>
                    <a:pt x="2489625" y="965576"/>
                    <a:pt x="2480946" y="965576"/>
                  </a:cubicBezTo>
                  <a:lnTo>
                    <a:pt x="15716" y="965576"/>
                  </a:lnTo>
                  <a:cubicBezTo>
                    <a:pt x="11548" y="965576"/>
                    <a:pt x="7550" y="963920"/>
                    <a:pt x="4603" y="960973"/>
                  </a:cubicBezTo>
                  <a:cubicBezTo>
                    <a:pt x="1656" y="958025"/>
                    <a:pt x="0" y="954028"/>
                    <a:pt x="0" y="949860"/>
                  </a:cubicBezTo>
                  <a:lnTo>
                    <a:pt x="0" y="15716"/>
                  </a:lnTo>
                  <a:cubicBezTo>
                    <a:pt x="0" y="7036"/>
                    <a:pt x="7036" y="0"/>
                    <a:pt x="157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96661" cy="1022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804576" y="1982936"/>
            <a:ext cx="4713010" cy="7535991"/>
            <a:chOff x="0" y="0"/>
            <a:chExt cx="995241" cy="15913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5241" cy="1591368"/>
            </a:xfrm>
            <a:custGeom>
              <a:avLst/>
              <a:gdLst/>
              <a:ahLst/>
              <a:cxnLst/>
              <a:rect r="r" b="b" t="t" l="l"/>
              <a:pathLst>
                <a:path h="1591368" w="995241">
                  <a:moveTo>
                    <a:pt x="39424" y="0"/>
                  </a:moveTo>
                  <a:lnTo>
                    <a:pt x="955817" y="0"/>
                  </a:lnTo>
                  <a:cubicBezTo>
                    <a:pt x="966273" y="0"/>
                    <a:pt x="976301" y="4154"/>
                    <a:pt x="983694" y="11547"/>
                  </a:cubicBezTo>
                  <a:cubicBezTo>
                    <a:pt x="991088" y="18940"/>
                    <a:pt x="995241" y="28968"/>
                    <a:pt x="995241" y="39424"/>
                  </a:cubicBezTo>
                  <a:lnTo>
                    <a:pt x="995241" y="1551944"/>
                  </a:lnTo>
                  <a:cubicBezTo>
                    <a:pt x="995241" y="1562399"/>
                    <a:pt x="991088" y="1572427"/>
                    <a:pt x="983694" y="1579821"/>
                  </a:cubicBezTo>
                  <a:cubicBezTo>
                    <a:pt x="976301" y="1587214"/>
                    <a:pt x="966273" y="1591368"/>
                    <a:pt x="955817" y="1591368"/>
                  </a:cubicBezTo>
                  <a:lnTo>
                    <a:pt x="39424" y="1591368"/>
                  </a:lnTo>
                  <a:cubicBezTo>
                    <a:pt x="28968" y="1591368"/>
                    <a:pt x="18940" y="1587214"/>
                    <a:pt x="11547" y="1579821"/>
                  </a:cubicBezTo>
                  <a:cubicBezTo>
                    <a:pt x="4154" y="1572427"/>
                    <a:pt x="0" y="1562399"/>
                    <a:pt x="0" y="1551944"/>
                  </a:cubicBezTo>
                  <a:lnTo>
                    <a:pt x="0" y="39424"/>
                  </a:lnTo>
                  <a:cubicBezTo>
                    <a:pt x="0" y="28968"/>
                    <a:pt x="4154" y="18940"/>
                    <a:pt x="11547" y="11547"/>
                  </a:cubicBezTo>
                  <a:cubicBezTo>
                    <a:pt x="18940" y="4154"/>
                    <a:pt x="28968" y="0"/>
                    <a:pt x="394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95241" cy="1648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4311" y="1967557"/>
            <a:ext cx="3800538" cy="2735586"/>
            <a:chOff x="0" y="0"/>
            <a:chExt cx="802556" cy="5776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2556" cy="577671"/>
            </a:xfrm>
            <a:custGeom>
              <a:avLst/>
              <a:gdLst/>
              <a:ahLst/>
              <a:cxnLst/>
              <a:rect r="r" b="b" t="t" l="l"/>
              <a:pathLst>
                <a:path h="577671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528781"/>
                  </a:lnTo>
                  <a:cubicBezTo>
                    <a:pt x="802556" y="541748"/>
                    <a:pt x="797405" y="554183"/>
                    <a:pt x="788236" y="563352"/>
                  </a:cubicBezTo>
                  <a:cubicBezTo>
                    <a:pt x="779068" y="572520"/>
                    <a:pt x="766633" y="577671"/>
                    <a:pt x="753666" y="577671"/>
                  </a:cubicBezTo>
                  <a:lnTo>
                    <a:pt x="48889" y="577671"/>
                  </a:lnTo>
                  <a:cubicBezTo>
                    <a:pt x="35923" y="577671"/>
                    <a:pt x="23488" y="572520"/>
                    <a:pt x="14319" y="563352"/>
                  </a:cubicBezTo>
                  <a:cubicBezTo>
                    <a:pt x="5151" y="554183"/>
                    <a:pt x="0" y="541748"/>
                    <a:pt x="0" y="528781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02556" cy="63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84399" y="1967557"/>
            <a:ext cx="3800538" cy="2735586"/>
            <a:chOff x="0" y="0"/>
            <a:chExt cx="802556" cy="5776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2556" cy="577671"/>
            </a:xfrm>
            <a:custGeom>
              <a:avLst/>
              <a:gdLst/>
              <a:ahLst/>
              <a:cxnLst/>
              <a:rect r="r" b="b" t="t" l="l"/>
              <a:pathLst>
                <a:path h="577671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528781"/>
                  </a:lnTo>
                  <a:cubicBezTo>
                    <a:pt x="802556" y="541748"/>
                    <a:pt x="797405" y="554183"/>
                    <a:pt x="788236" y="563352"/>
                  </a:cubicBezTo>
                  <a:cubicBezTo>
                    <a:pt x="779068" y="572520"/>
                    <a:pt x="766633" y="577671"/>
                    <a:pt x="753666" y="577671"/>
                  </a:cubicBezTo>
                  <a:lnTo>
                    <a:pt x="48889" y="577671"/>
                  </a:lnTo>
                  <a:cubicBezTo>
                    <a:pt x="35923" y="577671"/>
                    <a:pt x="23488" y="572520"/>
                    <a:pt x="14319" y="563352"/>
                  </a:cubicBezTo>
                  <a:cubicBezTo>
                    <a:pt x="5151" y="554183"/>
                    <a:pt x="0" y="541748"/>
                    <a:pt x="0" y="528781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02556" cy="63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96580" y="2295633"/>
            <a:ext cx="323348" cy="323348"/>
            <a:chOff x="0" y="0"/>
            <a:chExt cx="85161" cy="851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106669" y="2295633"/>
            <a:ext cx="323348" cy="323348"/>
            <a:chOff x="0" y="0"/>
            <a:chExt cx="85161" cy="851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934605" y="2428732"/>
            <a:ext cx="57150" cy="5715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944693" y="2428732"/>
            <a:ext cx="57150" cy="5715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067955" y="2428732"/>
            <a:ext cx="57150" cy="5715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078043" y="2428732"/>
            <a:ext cx="57150" cy="5715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197988" y="2428732"/>
            <a:ext cx="57150" cy="5715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208077" y="2428732"/>
            <a:ext cx="57150" cy="5715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>
            <a:off x="1068005" y="3897654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5106669" y="3897654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2276341" y="4162380"/>
            <a:ext cx="148691" cy="114678"/>
          </a:xfrm>
          <a:custGeom>
            <a:avLst/>
            <a:gdLst/>
            <a:ahLst/>
            <a:cxnLst/>
            <a:rect r="r" b="b" t="t" l="l"/>
            <a:pathLst>
              <a:path h="114678" w="148691">
                <a:moveTo>
                  <a:pt x="0" y="0"/>
                </a:moveTo>
                <a:lnTo>
                  <a:pt x="148691" y="0"/>
                </a:lnTo>
                <a:lnTo>
                  <a:pt x="148691" y="114678"/>
                </a:lnTo>
                <a:lnTo>
                  <a:pt x="0" y="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6286430" y="4162380"/>
            <a:ext cx="148691" cy="114678"/>
          </a:xfrm>
          <a:custGeom>
            <a:avLst/>
            <a:gdLst/>
            <a:ahLst/>
            <a:cxnLst/>
            <a:rect r="r" b="b" t="t" l="l"/>
            <a:pathLst>
              <a:path h="114678" w="148691">
                <a:moveTo>
                  <a:pt x="0" y="0"/>
                </a:moveTo>
                <a:lnTo>
                  <a:pt x="148690" y="0"/>
                </a:lnTo>
                <a:lnTo>
                  <a:pt x="148690" y="114678"/>
                </a:lnTo>
                <a:lnTo>
                  <a:pt x="0" y="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8794488" y="1967557"/>
            <a:ext cx="3800538" cy="2735586"/>
            <a:chOff x="0" y="0"/>
            <a:chExt cx="802556" cy="57767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02556" cy="577671"/>
            </a:xfrm>
            <a:custGeom>
              <a:avLst/>
              <a:gdLst/>
              <a:ahLst/>
              <a:cxnLst/>
              <a:rect r="r" b="b" t="t" l="l"/>
              <a:pathLst>
                <a:path h="577671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528781"/>
                  </a:lnTo>
                  <a:cubicBezTo>
                    <a:pt x="802556" y="541748"/>
                    <a:pt x="797405" y="554183"/>
                    <a:pt x="788236" y="563352"/>
                  </a:cubicBezTo>
                  <a:cubicBezTo>
                    <a:pt x="779068" y="572520"/>
                    <a:pt x="766633" y="577671"/>
                    <a:pt x="753666" y="577671"/>
                  </a:cubicBezTo>
                  <a:lnTo>
                    <a:pt x="48889" y="577671"/>
                  </a:lnTo>
                  <a:cubicBezTo>
                    <a:pt x="35923" y="577671"/>
                    <a:pt x="23488" y="572520"/>
                    <a:pt x="14319" y="563352"/>
                  </a:cubicBezTo>
                  <a:cubicBezTo>
                    <a:pt x="5151" y="554183"/>
                    <a:pt x="0" y="541748"/>
                    <a:pt x="0" y="528781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02556" cy="63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116757" y="2295633"/>
            <a:ext cx="323348" cy="323348"/>
            <a:chOff x="0" y="0"/>
            <a:chExt cx="85161" cy="8516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1954781" y="2428732"/>
            <a:ext cx="57150" cy="57150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088131" y="2428732"/>
            <a:ext cx="57150" cy="57150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218165" y="2428732"/>
            <a:ext cx="57150" cy="57150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59" id="59"/>
          <p:cNvSpPr/>
          <p:nvPr/>
        </p:nvSpPr>
        <p:spPr>
          <a:xfrm>
            <a:off x="9116757" y="3897654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>
            <a:off x="13280169" y="7031623"/>
            <a:ext cx="3761824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10296518" y="4162380"/>
            <a:ext cx="148691" cy="114678"/>
          </a:xfrm>
          <a:custGeom>
            <a:avLst/>
            <a:gdLst/>
            <a:ahLst/>
            <a:cxnLst/>
            <a:rect r="r" b="b" t="t" l="l"/>
            <a:pathLst>
              <a:path h="114678" w="148691">
                <a:moveTo>
                  <a:pt x="0" y="0"/>
                </a:moveTo>
                <a:lnTo>
                  <a:pt x="148691" y="0"/>
                </a:lnTo>
                <a:lnTo>
                  <a:pt x="148691" y="114678"/>
                </a:lnTo>
                <a:lnTo>
                  <a:pt x="0" y="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2" id="6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7619" y="5020455"/>
            <a:ext cx="13270172" cy="5125794"/>
          </a:xfrm>
          <a:prstGeom prst="rect">
            <a:avLst/>
          </a:prstGeom>
        </p:spPr>
      </p:pic>
      <p:grpSp>
        <p:nvGrpSpPr>
          <p:cNvPr name="Group 63" id="63"/>
          <p:cNvGrpSpPr/>
          <p:nvPr/>
        </p:nvGrpSpPr>
        <p:grpSpPr>
          <a:xfrm rot="0">
            <a:off x="7474624" y="5380534"/>
            <a:ext cx="97712" cy="97712"/>
            <a:chOff x="0" y="0"/>
            <a:chExt cx="25735" cy="25735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5735" cy="25735"/>
            </a:xfrm>
            <a:custGeom>
              <a:avLst/>
              <a:gdLst/>
              <a:ahLst/>
              <a:cxnLst/>
              <a:rect r="r" b="b" t="t" l="l"/>
              <a:pathLst>
                <a:path h="25735" w="25735">
                  <a:moveTo>
                    <a:pt x="0" y="0"/>
                  </a:moveTo>
                  <a:lnTo>
                    <a:pt x="25735" y="0"/>
                  </a:lnTo>
                  <a:lnTo>
                    <a:pt x="25735" y="25735"/>
                  </a:lnTo>
                  <a:lnTo>
                    <a:pt x="0" y="25735"/>
                  </a:lnTo>
                  <a:close/>
                </a:path>
              </a:pathLst>
            </a:custGeom>
            <a:solidFill>
              <a:srgbClr val="0B0018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25735" cy="82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9973170" y="5380534"/>
            <a:ext cx="97712" cy="97712"/>
            <a:chOff x="0" y="0"/>
            <a:chExt cx="25735" cy="25735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5735" cy="25735"/>
            </a:xfrm>
            <a:custGeom>
              <a:avLst/>
              <a:gdLst/>
              <a:ahLst/>
              <a:cxnLst/>
              <a:rect r="r" b="b" t="t" l="l"/>
              <a:pathLst>
                <a:path h="25735" w="25735">
                  <a:moveTo>
                    <a:pt x="0" y="0"/>
                  </a:moveTo>
                  <a:lnTo>
                    <a:pt x="25735" y="0"/>
                  </a:lnTo>
                  <a:lnTo>
                    <a:pt x="25735" y="25735"/>
                  </a:lnTo>
                  <a:lnTo>
                    <a:pt x="0" y="25735"/>
                  </a:ln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25735" cy="63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0371888" y="5574487"/>
            <a:ext cx="93182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520 h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0371888" y="5275720"/>
            <a:ext cx="1500762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Total Working</a:t>
            </a:r>
          </a:p>
        </p:txBody>
      </p:sp>
      <p:pic>
        <p:nvPicPr>
          <p:cNvPr name="Picture 71" id="7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63742" y="2798118"/>
            <a:ext cx="3588428" cy="3119695"/>
          </a:xfrm>
          <a:prstGeom prst="rect">
            <a:avLst/>
          </a:prstGeom>
        </p:spPr>
      </p:pic>
      <p:grpSp>
        <p:nvGrpSpPr>
          <p:cNvPr name="Group 72" id="72"/>
          <p:cNvGrpSpPr/>
          <p:nvPr/>
        </p:nvGrpSpPr>
        <p:grpSpPr>
          <a:xfrm rot="0">
            <a:off x="13280169" y="5957686"/>
            <a:ext cx="1643207" cy="146019"/>
            <a:chOff x="0" y="0"/>
            <a:chExt cx="2190943" cy="194692"/>
          </a:xfrm>
        </p:grpSpPr>
        <p:grpSp>
          <p:nvGrpSpPr>
            <p:cNvPr name="Group 73" id="73"/>
            <p:cNvGrpSpPr/>
            <p:nvPr/>
          </p:nvGrpSpPr>
          <p:grpSpPr>
            <a:xfrm rot="0">
              <a:off x="0" y="29319"/>
              <a:ext cx="133511" cy="133511"/>
              <a:chOff x="0" y="0"/>
              <a:chExt cx="21073" cy="21073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1073" cy="21073"/>
              </a:xfrm>
              <a:custGeom>
                <a:avLst/>
                <a:gdLst/>
                <a:ahLst/>
                <a:cxnLst/>
                <a:rect r="r" b="b" t="t" l="l"/>
                <a:pathLst>
                  <a:path h="21073" w="21073">
                    <a:moveTo>
                      <a:pt x="0" y="0"/>
                    </a:moveTo>
                    <a:lnTo>
                      <a:pt x="21073" y="0"/>
                    </a:lnTo>
                    <a:lnTo>
                      <a:pt x="21073" y="21073"/>
                    </a:lnTo>
                    <a:lnTo>
                      <a:pt x="0" y="21073"/>
                    </a:lnTo>
                    <a:close/>
                  </a:path>
                </a:pathLst>
              </a:custGeom>
              <a:solidFill>
                <a:srgbClr val="3C4262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38100"/>
                <a:ext cx="21073" cy="59173"/>
              </a:xfrm>
              <a:prstGeom prst="rect">
                <a:avLst/>
              </a:prstGeom>
            </p:spPr>
            <p:txBody>
              <a:bodyPr anchor="ctr" rtlCol="false" tIns="63577" lIns="63577" bIns="63577" rIns="635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6" id="76"/>
            <p:cNvSpPr txBox="true"/>
            <p:nvPr/>
          </p:nvSpPr>
          <p:spPr>
            <a:xfrm rot="0">
              <a:off x="575785" y="-28575"/>
              <a:ext cx="1615158" cy="223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01"/>
                </a:lnSpc>
                <a:spcBef>
                  <a:spcPct val="0"/>
                </a:spcBef>
              </a:pPr>
              <a:r>
                <a:rPr lang="en-US" sz="1001">
                  <a:solidFill>
                    <a:srgbClr val="0B0018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$2500 - $2999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5399206" y="5957686"/>
            <a:ext cx="1643207" cy="146019"/>
            <a:chOff x="0" y="0"/>
            <a:chExt cx="2190943" cy="194692"/>
          </a:xfrm>
        </p:grpSpPr>
        <p:grpSp>
          <p:nvGrpSpPr>
            <p:cNvPr name="Group 78" id="78"/>
            <p:cNvGrpSpPr/>
            <p:nvPr/>
          </p:nvGrpSpPr>
          <p:grpSpPr>
            <a:xfrm rot="0">
              <a:off x="0" y="29319"/>
              <a:ext cx="133511" cy="133511"/>
              <a:chOff x="0" y="0"/>
              <a:chExt cx="21073" cy="21073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21073" cy="21073"/>
              </a:xfrm>
              <a:custGeom>
                <a:avLst/>
                <a:gdLst/>
                <a:ahLst/>
                <a:cxnLst/>
                <a:rect r="r" b="b" t="t" l="l"/>
                <a:pathLst>
                  <a:path h="21073" w="21073">
                    <a:moveTo>
                      <a:pt x="0" y="0"/>
                    </a:moveTo>
                    <a:lnTo>
                      <a:pt x="21073" y="0"/>
                    </a:lnTo>
                    <a:lnTo>
                      <a:pt x="21073" y="21073"/>
                    </a:lnTo>
                    <a:lnTo>
                      <a:pt x="0" y="21073"/>
                    </a:ln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38100"/>
                <a:ext cx="21073" cy="59173"/>
              </a:xfrm>
              <a:prstGeom prst="rect">
                <a:avLst/>
              </a:prstGeom>
            </p:spPr>
            <p:txBody>
              <a:bodyPr anchor="ctr" rtlCol="false" tIns="63577" lIns="63577" bIns="63577" rIns="63577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1" id="81"/>
            <p:cNvSpPr txBox="true"/>
            <p:nvPr/>
          </p:nvSpPr>
          <p:spPr>
            <a:xfrm rot="0">
              <a:off x="575785" y="-28575"/>
              <a:ext cx="1615158" cy="223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01"/>
                </a:lnSpc>
                <a:spcBef>
                  <a:spcPct val="0"/>
                </a:spcBef>
              </a:pPr>
              <a:r>
                <a:rPr lang="en-US" sz="1001">
                  <a:solidFill>
                    <a:srgbClr val="0B0018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$3000 - $3999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4339477" y="6466638"/>
            <a:ext cx="100133" cy="100133"/>
            <a:chOff x="0" y="0"/>
            <a:chExt cx="21073" cy="21073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21073" cy="21073"/>
            </a:xfrm>
            <a:custGeom>
              <a:avLst/>
              <a:gdLst/>
              <a:ahLst/>
              <a:cxnLst/>
              <a:rect r="r" b="b" t="t" l="l"/>
              <a:pathLst>
                <a:path h="21073" w="21073">
                  <a:moveTo>
                    <a:pt x="0" y="0"/>
                  </a:moveTo>
                  <a:lnTo>
                    <a:pt x="21073" y="0"/>
                  </a:lnTo>
                  <a:lnTo>
                    <a:pt x="21073" y="21073"/>
                  </a:lnTo>
                  <a:lnTo>
                    <a:pt x="0" y="21073"/>
                  </a:lnTo>
                  <a:close/>
                </a:path>
              </a:pathLst>
            </a:custGeom>
            <a:solidFill>
              <a:srgbClr val="DFE0E6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38100"/>
              <a:ext cx="21073" cy="59173"/>
            </a:xfrm>
            <a:prstGeom prst="rect">
              <a:avLst/>
            </a:prstGeom>
          </p:spPr>
          <p:txBody>
            <a:bodyPr anchor="ctr" rtlCol="false" tIns="63577" lIns="63577" bIns="63577" rIns="635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5" id="85"/>
          <p:cNvSpPr txBox="true"/>
          <p:nvPr/>
        </p:nvSpPr>
        <p:spPr>
          <a:xfrm rot="0">
            <a:off x="14771316" y="6416074"/>
            <a:ext cx="1211369" cy="17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1"/>
              </a:lnSpc>
              <a:spcBef>
                <a:spcPct val="0"/>
              </a:spcBef>
            </a:pPr>
            <a:r>
              <a:rPr lang="en-US" sz="1001">
                <a:solidFill>
                  <a:srgbClr val="0B0018"/>
                </a:solidFill>
                <a:latin typeface="Inter Light"/>
                <a:ea typeface="Inter Light"/>
                <a:cs typeface="Inter Light"/>
                <a:sym typeface="Inter Light"/>
              </a:rPr>
              <a:t>$4000 - $4999</a:t>
            </a:r>
          </a:p>
        </p:txBody>
      </p:sp>
      <p:sp>
        <p:nvSpPr>
          <p:cNvPr name="Freeform 86" id="86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1166944" y="2362932"/>
            <a:ext cx="182621" cy="182621"/>
          </a:xfrm>
          <a:custGeom>
            <a:avLst/>
            <a:gdLst/>
            <a:ahLst/>
            <a:cxnLst/>
            <a:rect r="r" b="b" t="t" l="l"/>
            <a:pathLst>
              <a:path h="182621" w="182621">
                <a:moveTo>
                  <a:pt x="0" y="0"/>
                </a:moveTo>
                <a:lnTo>
                  <a:pt x="182620" y="0"/>
                </a:lnTo>
                <a:lnTo>
                  <a:pt x="182620" y="182620"/>
                </a:lnTo>
                <a:lnTo>
                  <a:pt x="0" y="1826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5177032" y="2366009"/>
            <a:ext cx="182621" cy="182621"/>
          </a:xfrm>
          <a:custGeom>
            <a:avLst/>
            <a:gdLst/>
            <a:ahLst/>
            <a:cxnLst/>
            <a:rect r="r" b="b" t="t" l="l"/>
            <a:pathLst>
              <a:path h="182621" w="182621">
                <a:moveTo>
                  <a:pt x="0" y="0"/>
                </a:moveTo>
                <a:lnTo>
                  <a:pt x="182621" y="0"/>
                </a:lnTo>
                <a:lnTo>
                  <a:pt x="182621" y="182621"/>
                </a:lnTo>
                <a:lnTo>
                  <a:pt x="0" y="1826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0">
            <a:off x="9188659" y="2367535"/>
            <a:ext cx="179544" cy="179544"/>
          </a:xfrm>
          <a:custGeom>
            <a:avLst/>
            <a:gdLst/>
            <a:ahLst/>
            <a:cxnLst/>
            <a:rect r="r" b="b" t="t" l="l"/>
            <a:pathLst>
              <a:path h="179544" w="179544">
                <a:moveTo>
                  <a:pt x="0" y="0"/>
                </a:moveTo>
                <a:lnTo>
                  <a:pt x="179544" y="0"/>
                </a:lnTo>
                <a:lnTo>
                  <a:pt x="179544" y="179544"/>
                </a:lnTo>
                <a:lnTo>
                  <a:pt x="0" y="1795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0" id="90"/>
          <p:cNvSpPr txBox="true"/>
          <p:nvPr/>
        </p:nvSpPr>
        <p:spPr>
          <a:xfrm rot="0">
            <a:off x="6207877" y="590741"/>
            <a:ext cx="5872245" cy="6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b="true" sz="3900" spc="-253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Operational Productivity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623855" y="2303637"/>
            <a:ext cx="1329674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Activity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5633944" y="2303637"/>
            <a:ext cx="1463024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Efficiency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096580" y="4066049"/>
            <a:ext cx="104275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Report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5106669" y="4066049"/>
            <a:ext cx="104275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Report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096580" y="3440969"/>
            <a:ext cx="52727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+5.6%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5106669" y="3440969"/>
            <a:ext cx="52727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+2.6%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096580" y="2801949"/>
            <a:ext cx="31585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52.6%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5106669" y="2801949"/>
            <a:ext cx="31585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48.1%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732804" y="3421919"/>
            <a:ext cx="2522334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5742893" y="3421919"/>
            <a:ext cx="2522334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9644032" y="2303637"/>
            <a:ext cx="1777349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Task Overview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9116757" y="4066049"/>
            <a:ext cx="104275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Report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9116757" y="3440969"/>
            <a:ext cx="47012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E3424D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-1.2%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9116757" y="2801949"/>
            <a:ext cx="31585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$120,000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9752981" y="3421919"/>
            <a:ext cx="2522334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7878630" y="5574487"/>
            <a:ext cx="93182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464 h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7878630" y="5275720"/>
            <a:ext cx="1500762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Productivity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248729" y="5275720"/>
            <a:ext cx="3286415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 Hour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3280169" y="2313162"/>
            <a:ext cx="3286415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 Hour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3280169" y="7374270"/>
            <a:ext cx="2686579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Revenue % by Category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3570162" y="8266128"/>
            <a:ext cx="10632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412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3570162" y="7967360"/>
            <a:ext cx="1063221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Productivity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5658835" y="8266128"/>
            <a:ext cx="11877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315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5658835" y="7967360"/>
            <a:ext cx="1187716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Total Working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5425572" y="723582"/>
            <a:ext cx="1654241" cy="39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06/10</a:t>
            </a:r>
          </a:p>
        </p:txBody>
      </p:sp>
      <p:sp>
        <p:nvSpPr>
          <p:cNvPr name="Freeform 117" id="117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-137777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78616" y="5877862"/>
            <a:ext cx="2980226" cy="2387906"/>
          </a:xfrm>
          <a:custGeom>
            <a:avLst/>
            <a:gdLst/>
            <a:ahLst/>
            <a:cxnLst/>
            <a:rect r="r" b="b" t="t" l="l"/>
            <a:pathLst>
              <a:path h="2387906" w="2980226">
                <a:moveTo>
                  <a:pt x="0" y="0"/>
                </a:moveTo>
                <a:lnTo>
                  <a:pt x="2980226" y="0"/>
                </a:lnTo>
                <a:lnTo>
                  <a:pt x="2980226" y="2387905"/>
                </a:lnTo>
                <a:lnTo>
                  <a:pt x="0" y="2387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5940" y="3461934"/>
            <a:ext cx="10761022" cy="3609880"/>
            <a:chOff x="0" y="0"/>
            <a:chExt cx="2272394" cy="7622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2394" cy="762295"/>
            </a:xfrm>
            <a:custGeom>
              <a:avLst/>
              <a:gdLst/>
              <a:ahLst/>
              <a:cxnLst/>
              <a:rect r="r" b="b" t="t" l="l"/>
              <a:pathLst>
                <a:path h="762295" w="2272394">
                  <a:moveTo>
                    <a:pt x="17267" y="0"/>
                  </a:moveTo>
                  <a:lnTo>
                    <a:pt x="2255128" y="0"/>
                  </a:lnTo>
                  <a:cubicBezTo>
                    <a:pt x="2264664" y="0"/>
                    <a:pt x="2272394" y="7731"/>
                    <a:pt x="2272394" y="17267"/>
                  </a:cubicBezTo>
                  <a:lnTo>
                    <a:pt x="2272394" y="745028"/>
                  </a:lnTo>
                  <a:cubicBezTo>
                    <a:pt x="2272394" y="754564"/>
                    <a:pt x="2264664" y="762295"/>
                    <a:pt x="2255128" y="762295"/>
                  </a:cubicBezTo>
                  <a:lnTo>
                    <a:pt x="17267" y="762295"/>
                  </a:lnTo>
                  <a:cubicBezTo>
                    <a:pt x="12687" y="762295"/>
                    <a:pt x="8295" y="760476"/>
                    <a:pt x="5057" y="757238"/>
                  </a:cubicBezTo>
                  <a:cubicBezTo>
                    <a:pt x="1819" y="753999"/>
                    <a:pt x="0" y="749608"/>
                    <a:pt x="0" y="745028"/>
                  </a:cubicBezTo>
                  <a:lnTo>
                    <a:pt x="0" y="17267"/>
                  </a:lnTo>
                  <a:cubicBezTo>
                    <a:pt x="0" y="7731"/>
                    <a:pt x="7731" y="0"/>
                    <a:pt x="1726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72394" cy="819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06788" y="7284885"/>
            <a:ext cx="4405869" cy="2418377"/>
            <a:chOff x="0" y="0"/>
            <a:chExt cx="930383" cy="5106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0383" cy="510686"/>
            </a:xfrm>
            <a:custGeom>
              <a:avLst/>
              <a:gdLst/>
              <a:ahLst/>
              <a:cxnLst/>
              <a:rect r="r" b="b" t="t" l="l"/>
              <a:pathLst>
                <a:path h="510686" w="930383">
                  <a:moveTo>
                    <a:pt x="42172" y="0"/>
                  </a:moveTo>
                  <a:lnTo>
                    <a:pt x="888210" y="0"/>
                  </a:lnTo>
                  <a:cubicBezTo>
                    <a:pt x="899395" y="0"/>
                    <a:pt x="910122" y="4443"/>
                    <a:pt x="918031" y="12352"/>
                  </a:cubicBezTo>
                  <a:cubicBezTo>
                    <a:pt x="925940" y="20261"/>
                    <a:pt x="930383" y="30988"/>
                    <a:pt x="930383" y="42172"/>
                  </a:cubicBezTo>
                  <a:lnTo>
                    <a:pt x="930383" y="468514"/>
                  </a:lnTo>
                  <a:cubicBezTo>
                    <a:pt x="930383" y="479699"/>
                    <a:pt x="925940" y="490425"/>
                    <a:pt x="918031" y="498334"/>
                  </a:cubicBezTo>
                  <a:cubicBezTo>
                    <a:pt x="910122" y="506243"/>
                    <a:pt x="899395" y="510686"/>
                    <a:pt x="888210" y="510686"/>
                  </a:cubicBezTo>
                  <a:lnTo>
                    <a:pt x="42172" y="510686"/>
                  </a:lnTo>
                  <a:cubicBezTo>
                    <a:pt x="30988" y="510686"/>
                    <a:pt x="20261" y="506243"/>
                    <a:pt x="12352" y="498334"/>
                  </a:cubicBezTo>
                  <a:cubicBezTo>
                    <a:pt x="4443" y="490425"/>
                    <a:pt x="0" y="479699"/>
                    <a:pt x="0" y="468514"/>
                  </a:cubicBezTo>
                  <a:lnTo>
                    <a:pt x="0" y="42172"/>
                  </a:lnTo>
                  <a:cubicBezTo>
                    <a:pt x="0" y="30988"/>
                    <a:pt x="4443" y="20261"/>
                    <a:pt x="12352" y="12352"/>
                  </a:cubicBezTo>
                  <a:cubicBezTo>
                    <a:pt x="20261" y="4443"/>
                    <a:pt x="30988" y="0"/>
                    <a:pt x="4217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30383" cy="567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47855" y="3461934"/>
            <a:ext cx="5764802" cy="3609880"/>
            <a:chOff x="0" y="0"/>
            <a:chExt cx="1217347" cy="7622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7347" cy="762295"/>
            </a:xfrm>
            <a:custGeom>
              <a:avLst/>
              <a:gdLst/>
              <a:ahLst/>
              <a:cxnLst/>
              <a:rect r="r" b="b" t="t" l="l"/>
              <a:pathLst>
                <a:path h="762295" w="1217347">
                  <a:moveTo>
                    <a:pt x="32231" y="0"/>
                  </a:moveTo>
                  <a:lnTo>
                    <a:pt x="1185116" y="0"/>
                  </a:lnTo>
                  <a:cubicBezTo>
                    <a:pt x="1202917" y="0"/>
                    <a:pt x="1217347" y="14430"/>
                    <a:pt x="1217347" y="32231"/>
                  </a:cubicBezTo>
                  <a:lnTo>
                    <a:pt x="1217347" y="730064"/>
                  </a:lnTo>
                  <a:cubicBezTo>
                    <a:pt x="1217347" y="747864"/>
                    <a:pt x="1202917" y="762295"/>
                    <a:pt x="1185116" y="762295"/>
                  </a:cubicBezTo>
                  <a:lnTo>
                    <a:pt x="32231" y="762295"/>
                  </a:lnTo>
                  <a:cubicBezTo>
                    <a:pt x="14430" y="762295"/>
                    <a:pt x="0" y="747864"/>
                    <a:pt x="0" y="730064"/>
                  </a:cubicBezTo>
                  <a:lnTo>
                    <a:pt x="0" y="32231"/>
                  </a:lnTo>
                  <a:cubicBezTo>
                    <a:pt x="0" y="14430"/>
                    <a:pt x="14430" y="0"/>
                    <a:pt x="3223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17347" cy="819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3852" y="3524495"/>
            <a:ext cx="11580176" cy="418012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40891" y="7919749"/>
            <a:ext cx="1554724" cy="155656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19828" y="4251808"/>
            <a:ext cx="2433066" cy="2398591"/>
          </a:xfrm>
          <a:prstGeom prst="rect">
            <a:avLst/>
          </a:prstGeom>
        </p:spPr>
      </p:pic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775940" y="7761288"/>
          <a:ext cx="12124419" cy="1941030"/>
        </p:xfrm>
        <a:graphic>
          <a:graphicData uri="http://schemas.openxmlformats.org/drawingml/2006/table">
            <a:tbl>
              <a:tblPr/>
              <a:tblGrid>
                <a:gridCol w="1876566"/>
                <a:gridCol w="2954650"/>
                <a:gridCol w="2825707"/>
                <a:gridCol w="2435911"/>
                <a:gridCol w="2031584"/>
              </a:tblGrid>
              <a:tr h="383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2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85A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26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85A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4262"/>
                    </a:solidFill>
                  </a:tcPr>
                </a:tc>
              </a:tr>
              <a:tr h="3896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93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93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93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12"/>
                        </a:lnSpc>
                        <a:defRPr/>
                      </a:pPr>
                      <a:endParaRPr lang="en-US" sz="1100"/>
                    </a:p>
                  </a:txBody>
                  <a:tcPr marL="72496" marR="72496" marT="72496" marB="72496" anchor="ctr">
                    <a:lnL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554">
                      <a:solidFill>
                        <a:srgbClr val="0B00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17" id="17"/>
          <p:cNvGrpSpPr/>
          <p:nvPr/>
        </p:nvGrpSpPr>
        <p:grpSpPr>
          <a:xfrm rot="0">
            <a:off x="15438161" y="8524685"/>
            <a:ext cx="1698007" cy="414235"/>
            <a:chOff x="0" y="0"/>
            <a:chExt cx="2264010" cy="55231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23427"/>
              <a:ext cx="106680" cy="106680"/>
              <a:chOff x="0" y="0"/>
              <a:chExt cx="21073" cy="2107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1073" cy="21073"/>
              </a:xfrm>
              <a:custGeom>
                <a:avLst/>
                <a:gdLst/>
                <a:ahLst/>
                <a:cxnLst/>
                <a:rect r="r" b="b" t="t" l="l"/>
                <a:pathLst>
                  <a:path h="21073" w="21073">
                    <a:moveTo>
                      <a:pt x="0" y="0"/>
                    </a:moveTo>
                    <a:lnTo>
                      <a:pt x="21073" y="0"/>
                    </a:lnTo>
                    <a:lnTo>
                      <a:pt x="21073" y="21073"/>
                    </a:lnTo>
                    <a:lnTo>
                      <a:pt x="0" y="21073"/>
                    </a:lnTo>
                    <a:close/>
                  </a:path>
                </a:pathLst>
              </a:custGeom>
              <a:solidFill>
                <a:srgbClr val="3C426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1073" cy="591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422207"/>
              <a:ext cx="106680" cy="106680"/>
              <a:chOff x="0" y="0"/>
              <a:chExt cx="21073" cy="2107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1073" cy="21073"/>
              </a:xfrm>
              <a:custGeom>
                <a:avLst/>
                <a:gdLst/>
                <a:ahLst/>
                <a:cxnLst/>
                <a:rect r="r" b="b" t="t" l="l"/>
                <a:pathLst>
                  <a:path h="21073" w="21073">
                    <a:moveTo>
                      <a:pt x="0" y="0"/>
                    </a:moveTo>
                    <a:lnTo>
                      <a:pt x="21073" y="0"/>
                    </a:lnTo>
                    <a:lnTo>
                      <a:pt x="21073" y="21073"/>
                    </a:lnTo>
                    <a:lnTo>
                      <a:pt x="0" y="21073"/>
                    </a:lnTo>
                    <a:close/>
                  </a:path>
                </a:pathLst>
              </a:custGeom>
              <a:solidFill>
                <a:srgbClr val="7E85A4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21073" cy="591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460073" y="-28575"/>
              <a:ext cx="1803936" cy="182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0"/>
                </a:lnSpc>
                <a:spcBef>
                  <a:spcPct val="0"/>
                </a:spcBef>
              </a:pPr>
              <a:r>
                <a:rPr lang="en-US" sz="800">
                  <a:solidFill>
                    <a:srgbClr val="0B0018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Full Time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60073" y="370205"/>
              <a:ext cx="1803936" cy="182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0"/>
                </a:lnSpc>
                <a:spcBef>
                  <a:spcPct val="0"/>
                </a:spcBef>
              </a:pPr>
              <a:r>
                <a:rPr lang="en-US" sz="800">
                  <a:solidFill>
                    <a:srgbClr val="0B0018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Part Time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915851" y="4854397"/>
            <a:ext cx="100133" cy="100133"/>
            <a:chOff x="0" y="0"/>
            <a:chExt cx="21073" cy="2107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073" cy="21073"/>
            </a:xfrm>
            <a:custGeom>
              <a:avLst/>
              <a:gdLst/>
              <a:ahLst/>
              <a:cxnLst/>
              <a:rect r="r" b="b" t="t" l="l"/>
              <a:pathLst>
                <a:path h="21073" w="21073">
                  <a:moveTo>
                    <a:pt x="0" y="0"/>
                  </a:moveTo>
                  <a:lnTo>
                    <a:pt x="21073" y="0"/>
                  </a:lnTo>
                  <a:lnTo>
                    <a:pt x="21073" y="21073"/>
                  </a:lnTo>
                  <a:lnTo>
                    <a:pt x="0" y="21073"/>
                  </a:ln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1073" cy="59173"/>
            </a:xfrm>
            <a:prstGeom prst="rect">
              <a:avLst/>
            </a:prstGeom>
          </p:spPr>
          <p:txBody>
            <a:bodyPr anchor="ctr" rtlCol="false" tIns="63577" lIns="63577" bIns="63577" rIns="635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915851" y="5228704"/>
            <a:ext cx="100133" cy="100133"/>
            <a:chOff x="0" y="0"/>
            <a:chExt cx="21073" cy="210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073" cy="21073"/>
            </a:xfrm>
            <a:custGeom>
              <a:avLst/>
              <a:gdLst/>
              <a:ahLst/>
              <a:cxnLst/>
              <a:rect r="r" b="b" t="t" l="l"/>
              <a:pathLst>
                <a:path h="21073" w="21073">
                  <a:moveTo>
                    <a:pt x="0" y="0"/>
                  </a:moveTo>
                  <a:lnTo>
                    <a:pt x="21073" y="0"/>
                  </a:lnTo>
                  <a:lnTo>
                    <a:pt x="21073" y="21073"/>
                  </a:lnTo>
                  <a:lnTo>
                    <a:pt x="0" y="21073"/>
                  </a:ln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1073" cy="59173"/>
            </a:xfrm>
            <a:prstGeom prst="rect">
              <a:avLst/>
            </a:prstGeom>
          </p:spPr>
          <p:txBody>
            <a:bodyPr anchor="ctr" rtlCol="false" tIns="63577" lIns="63577" bIns="63577" rIns="635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915851" y="5606984"/>
            <a:ext cx="100133" cy="100133"/>
            <a:chOff x="0" y="0"/>
            <a:chExt cx="21073" cy="210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073" cy="21073"/>
            </a:xfrm>
            <a:custGeom>
              <a:avLst/>
              <a:gdLst/>
              <a:ahLst/>
              <a:cxnLst/>
              <a:rect r="r" b="b" t="t" l="l"/>
              <a:pathLst>
                <a:path h="21073" w="21073">
                  <a:moveTo>
                    <a:pt x="0" y="0"/>
                  </a:moveTo>
                  <a:lnTo>
                    <a:pt x="21073" y="0"/>
                  </a:lnTo>
                  <a:lnTo>
                    <a:pt x="21073" y="21073"/>
                  </a:lnTo>
                  <a:lnTo>
                    <a:pt x="0" y="21073"/>
                  </a:lnTo>
                  <a:close/>
                </a:path>
              </a:pathLst>
            </a:custGeom>
            <a:solidFill>
              <a:srgbClr val="DFE0E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1073" cy="59173"/>
            </a:xfrm>
            <a:prstGeom prst="rect">
              <a:avLst/>
            </a:prstGeom>
          </p:spPr>
          <p:txBody>
            <a:bodyPr anchor="ctr" rtlCol="false" tIns="63577" lIns="63577" bIns="63577" rIns="635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915851" y="5985265"/>
            <a:ext cx="100133" cy="100133"/>
            <a:chOff x="0" y="0"/>
            <a:chExt cx="21073" cy="2107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1073" cy="21073"/>
            </a:xfrm>
            <a:custGeom>
              <a:avLst/>
              <a:gdLst/>
              <a:ahLst/>
              <a:cxnLst/>
              <a:rect r="r" b="b" t="t" l="l"/>
              <a:pathLst>
                <a:path h="21073" w="21073">
                  <a:moveTo>
                    <a:pt x="0" y="0"/>
                  </a:moveTo>
                  <a:lnTo>
                    <a:pt x="21073" y="0"/>
                  </a:lnTo>
                  <a:lnTo>
                    <a:pt x="21073" y="21073"/>
                  </a:lnTo>
                  <a:lnTo>
                    <a:pt x="0" y="21073"/>
                  </a:lnTo>
                  <a:close/>
                </a:path>
              </a:pathLst>
            </a:custGeom>
            <a:solidFill>
              <a:srgbClr val="DFE0E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1073" cy="59173"/>
            </a:xfrm>
            <a:prstGeom prst="rect">
              <a:avLst/>
            </a:prstGeom>
          </p:spPr>
          <p:txBody>
            <a:bodyPr anchor="ctr" rtlCol="false" tIns="63577" lIns="63577" bIns="63577" rIns="6357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5347689" y="4803833"/>
            <a:ext cx="1693228" cy="17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1"/>
              </a:lnSpc>
              <a:spcBef>
                <a:spcPct val="0"/>
              </a:spcBef>
            </a:pPr>
            <a:r>
              <a:rPr lang="en-US" sz="1001">
                <a:solidFill>
                  <a:srgbClr val="0B0018"/>
                </a:solidFill>
                <a:latin typeface="Inter Light"/>
                <a:ea typeface="Inter Light"/>
                <a:cs typeface="Inter Light"/>
                <a:sym typeface="Inter Light"/>
              </a:rPr>
              <a:t>$2500 - $2999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347689" y="5178140"/>
            <a:ext cx="1693228" cy="17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1"/>
              </a:lnSpc>
              <a:spcBef>
                <a:spcPct val="0"/>
              </a:spcBef>
            </a:pPr>
            <a:r>
              <a:rPr lang="en-US" sz="1001">
                <a:solidFill>
                  <a:srgbClr val="0B0018"/>
                </a:solidFill>
                <a:latin typeface="Inter Light"/>
                <a:ea typeface="Inter Light"/>
                <a:cs typeface="Inter Light"/>
                <a:sym typeface="Inter Light"/>
              </a:rPr>
              <a:t>$3000 - $3999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347689" y="5556420"/>
            <a:ext cx="1693228" cy="17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1"/>
              </a:lnSpc>
              <a:spcBef>
                <a:spcPct val="0"/>
              </a:spcBef>
            </a:pPr>
            <a:r>
              <a:rPr lang="en-US" sz="1001">
                <a:solidFill>
                  <a:srgbClr val="0B0018"/>
                </a:solidFill>
                <a:latin typeface="Inter Light"/>
                <a:ea typeface="Inter Light"/>
                <a:cs typeface="Inter Light"/>
                <a:sym typeface="Inter Light"/>
              </a:rPr>
              <a:t>$4000 - $4999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347689" y="5934701"/>
            <a:ext cx="1693228" cy="17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1"/>
              </a:lnSpc>
              <a:spcBef>
                <a:spcPct val="0"/>
              </a:spcBef>
            </a:pPr>
            <a:r>
              <a:rPr lang="en-US" sz="1001">
                <a:solidFill>
                  <a:srgbClr val="0B0018"/>
                </a:solidFill>
                <a:latin typeface="Inter Light"/>
                <a:ea typeface="Inter Light"/>
                <a:cs typeface="Inter Light"/>
                <a:sym typeface="Inter Light"/>
              </a:rPr>
              <a:t>$5000 - $5999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833142" y="590741"/>
            <a:ext cx="6621716" cy="6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8"/>
              </a:lnSpc>
            </a:pPr>
            <a:r>
              <a:rPr lang="en-US" b="true" sz="3900" spc="-253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Employee Retention Rate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1336" y="2177039"/>
            <a:ext cx="1458980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Count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79231" y="2546046"/>
            <a:ext cx="1243191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237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292725" y="2177039"/>
            <a:ext cx="1131962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Attrition Rate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050242" y="2546046"/>
            <a:ext cx="1616927" cy="63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14.86%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581270" y="2177039"/>
            <a:ext cx="718020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Attrition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532074" y="2546046"/>
            <a:ext cx="816411" cy="63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310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0368927" y="2224664"/>
            <a:ext cx="829674" cy="953843"/>
            <a:chOff x="0" y="0"/>
            <a:chExt cx="1106232" cy="1271790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36335" y="-47625"/>
              <a:ext cx="1033562" cy="330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B0018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Avg Age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453909"/>
              <a:ext cx="1106232" cy="81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3599">
                  <a:solidFill>
                    <a:srgbClr val="0B0018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310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900359" y="2224664"/>
            <a:ext cx="1330146" cy="953843"/>
            <a:chOff x="0" y="0"/>
            <a:chExt cx="1773528" cy="1271790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0" y="-47625"/>
              <a:ext cx="1773528" cy="330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B0018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Avg Salary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0" y="453909"/>
              <a:ext cx="1773528" cy="81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3599">
                  <a:solidFill>
                    <a:srgbClr val="0B0018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66.7K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5932261" y="2224664"/>
            <a:ext cx="982126" cy="953843"/>
            <a:chOff x="0" y="0"/>
            <a:chExt cx="1309501" cy="1271790"/>
          </a:xfrm>
        </p:grpSpPr>
        <p:sp>
          <p:nvSpPr>
            <p:cNvPr name="TextBox 56" id="56"/>
            <p:cNvSpPr txBox="true"/>
            <p:nvPr/>
          </p:nvSpPr>
          <p:spPr>
            <a:xfrm rot="0">
              <a:off x="0" y="-47625"/>
              <a:ext cx="1309501" cy="330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B0018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Avg Years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0" y="453909"/>
              <a:ext cx="1309501" cy="81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3599">
                  <a:solidFill>
                    <a:srgbClr val="0B0018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7.23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202407" y="3798228"/>
            <a:ext cx="3286415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Count by Departement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222583" y="3798228"/>
            <a:ext cx="3286415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Count by Salary Range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07157" y="7804263"/>
            <a:ext cx="1072126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Name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662604" y="7804263"/>
            <a:ext cx="1072126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Email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335699" y="7804263"/>
            <a:ext cx="1287490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Departement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056597" y="7804263"/>
            <a:ext cx="1287490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Joined Date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288282" y="7804263"/>
            <a:ext cx="1287490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Experience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52165" y="8248533"/>
            <a:ext cx="1072126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2940864" y="8248533"/>
            <a:ext cx="1772656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hello@reallygreatsite.com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893673" y="8248533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Finance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717620" y="8248533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18 January 2014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154102" y="8248533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10 Years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893673" y="8630257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Administration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717620" y="8630257"/>
            <a:ext cx="144341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27 November 2019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154102" y="8630257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5 Years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52165" y="8630257"/>
            <a:ext cx="1072126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1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940864" y="8630257"/>
            <a:ext cx="1772656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hello@reallygreatsite.com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3432218" y="7524000"/>
            <a:ext cx="3286415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Count by Status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5893673" y="9011981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Finance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717620" y="9011981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12 April 2020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1154102" y="9011981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4 Years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052165" y="9011981"/>
            <a:ext cx="1072126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1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940864" y="9011981"/>
            <a:ext cx="1772656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hello@reallygreatsite.com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893673" y="9393705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Sales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8717620" y="9393705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17 Agustus 2021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1154102" y="9393705"/>
            <a:ext cx="10589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3 Years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052165" y="9393705"/>
            <a:ext cx="1072126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1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2940864" y="9393705"/>
            <a:ext cx="1772656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hello@reallygreatsite.com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248729" y="7332510"/>
            <a:ext cx="3286415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 Details</a:t>
            </a:r>
          </a:p>
        </p:txBody>
      </p:sp>
      <p:sp>
        <p:nvSpPr>
          <p:cNvPr name="Freeform 87" id="87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8" id="88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5278616" y="723582"/>
            <a:ext cx="1654241" cy="39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07/10</a:t>
            </a:r>
          </a:p>
        </p:txBody>
      </p:sp>
      <p:sp>
        <p:nvSpPr>
          <p:cNvPr name="Freeform 90" id="90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37777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44513" y="7486571"/>
            <a:ext cx="3147419" cy="2966442"/>
          </a:xfrm>
          <a:custGeom>
            <a:avLst/>
            <a:gdLst/>
            <a:ahLst/>
            <a:cxnLst/>
            <a:rect r="r" b="b" t="t" l="l"/>
            <a:pathLst>
              <a:path h="2966442" w="3147419">
                <a:moveTo>
                  <a:pt x="0" y="0"/>
                </a:moveTo>
                <a:lnTo>
                  <a:pt x="3147419" y="0"/>
                </a:lnTo>
                <a:lnTo>
                  <a:pt x="3147419" y="2966442"/>
                </a:lnTo>
                <a:lnTo>
                  <a:pt x="0" y="2966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86231" y="1967557"/>
            <a:ext cx="8727458" cy="4408213"/>
            <a:chOff x="0" y="0"/>
            <a:chExt cx="2298590" cy="11610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8590" cy="1161011"/>
            </a:xfrm>
            <a:custGeom>
              <a:avLst/>
              <a:gdLst/>
              <a:ahLst/>
              <a:cxnLst/>
              <a:rect r="r" b="b" t="t" l="l"/>
              <a:pathLst>
                <a:path h="1161011" w="2298590">
                  <a:moveTo>
                    <a:pt x="21290" y="0"/>
                  </a:moveTo>
                  <a:lnTo>
                    <a:pt x="2277300" y="0"/>
                  </a:lnTo>
                  <a:cubicBezTo>
                    <a:pt x="2282946" y="0"/>
                    <a:pt x="2288361" y="2243"/>
                    <a:pt x="2292354" y="6236"/>
                  </a:cubicBezTo>
                  <a:cubicBezTo>
                    <a:pt x="2296347" y="10228"/>
                    <a:pt x="2298590" y="15643"/>
                    <a:pt x="2298590" y="21290"/>
                  </a:cubicBezTo>
                  <a:lnTo>
                    <a:pt x="2298590" y="1139721"/>
                  </a:lnTo>
                  <a:cubicBezTo>
                    <a:pt x="2298590" y="1151479"/>
                    <a:pt x="2289058" y="1161011"/>
                    <a:pt x="2277300" y="1161011"/>
                  </a:cubicBezTo>
                  <a:lnTo>
                    <a:pt x="21290" y="1161011"/>
                  </a:lnTo>
                  <a:cubicBezTo>
                    <a:pt x="15643" y="1161011"/>
                    <a:pt x="10228" y="1158768"/>
                    <a:pt x="6236" y="1154775"/>
                  </a:cubicBezTo>
                  <a:cubicBezTo>
                    <a:pt x="2243" y="1150783"/>
                    <a:pt x="0" y="1145367"/>
                    <a:pt x="0" y="1139721"/>
                  </a:cubicBezTo>
                  <a:lnTo>
                    <a:pt x="0" y="21290"/>
                  </a:lnTo>
                  <a:cubicBezTo>
                    <a:pt x="0" y="15643"/>
                    <a:pt x="2243" y="10228"/>
                    <a:pt x="6236" y="6236"/>
                  </a:cubicBezTo>
                  <a:cubicBezTo>
                    <a:pt x="10228" y="2243"/>
                    <a:pt x="15643" y="0"/>
                    <a:pt x="2129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98590" cy="1218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4311" y="7854277"/>
            <a:ext cx="7806319" cy="1661545"/>
            <a:chOff x="0" y="0"/>
            <a:chExt cx="2055985" cy="4376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5985" cy="437608"/>
            </a:xfrm>
            <a:custGeom>
              <a:avLst/>
              <a:gdLst/>
              <a:ahLst/>
              <a:cxnLst/>
              <a:rect r="r" b="b" t="t" l="l"/>
              <a:pathLst>
                <a:path h="437608" w="2055985">
                  <a:moveTo>
                    <a:pt x="23802" y="0"/>
                  </a:moveTo>
                  <a:lnTo>
                    <a:pt x="2032183" y="0"/>
                  </a:lnTo>
                  <a:cubicBezTo>
                    <a:pt x="2045329" y="0"/>
                    <a:pt x="2055985" y="10657"/>
                    <a:pt x="2055985" y="23802"/>
                  </a:cubicBezTo>
                  <a:lnTo>
                    <a:pt x="2055985" y="413806"/>
                  </a:lnTo>
                  <a:cubicBezTo>
                    <a:pt x="2055985" y="426952"/>
                    <a:pt x="2045329" y="437608"/>
                    <a:pt x="2032183" y="437608"/>
                  </a:cubicBezTo>
                  <a:lnTo>
                    <a:pt x="23802" y="437608"/>
                  </a:lnTo>
                  <a:cubicBezTo>
                    <a:pt x="10657" y="437608"/>
                    <a:pt x="0" y="426952"/>
                    <a:pt x="0" y="413806"/>
                  </a:cubicBezTo>
                  <a:lnTo>
                    <a:pt x="0" y="23802"/>
                  </a:lnTo>
                  <a:cubicBezTo>
                    <a:pt x="0" y="10657"/>
                    <a:pt x="10657" y="0"/>
                    <a:pt x="2380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055985" cy="494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90180" y="6582651"/>
            <a:ext cx="8723509" cy="2933170"/>
            <a:chOff x="0" y="0"/>
            <a:chExt cx="2297550" cy="7725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97550" cy="772522"/>
            </a:xfrm>
            <a:custGeom>
              <a:avLst/>
              <a:gdLst/>
              <a:ahLst/>
              <a:cxnLst/>
              <a:rect r="r" b="b" t="t" l="l"/>
              <a:pathLst>
                <a:path h="772522" w="2297550">
                  <a:moveTo>
                    <a:pt x="21299" y="0"/>
                  </a:moveTo>
                  <a:lnTo>
                    <a:pt x="2276250" y="0"/>
                  </a:lnTo>
                  <a:cubicBezTo>
                    <a:pt x="2281899" y="0"/>
                    <a:pt x="2287317" y="2244"/>
                    <a:pt x="2291311" y="6238"/>
                  </a:cubicBezTo>
                  <a:cubicBezTo>
                    <a:pt x="2295306" y="10233"/>
                    <a:pt x="2297550" y="15650"/>
                    <a:pt x="2297550" y="21299"/>
                  </a:cubicBezTo>
                  <a:lnTo>
                    <a:pt x="2297550" y="751223"/>
                  </a:lnTo>
                  <a:cubicBezTo>
                    <a:pt x="2297550" y="756872"/>
                    <a:pt x="2295306" y="762289"/>
                    <a:pt x="2291311" y="766284"/>
                  </a:cubicBezTo>
                  <a:cubicBezTo>
                    <a:pt x="2287317" y="770278"/>
                    <a:pt x="2281899" y="772522"/>
                    <a:pt x="2276250" y="772522"/>
                  </a:cubicBezTo>
                  <a:lnTo>
                    <a:pt x="21299" y="772522"/>
                  </a:lnTo>
                  <a:cubicBezTo>
                    <a:pt x="15650" y="772522"/>
                    <a:pt x="10233" y="770278"/>
                    <a:pt x="6238" y="766284"/>
                  </a:cubicBezTo>
                  <a:cubicBezTo>
                    <a:pt x="2244" y="762289"/>
                    <a:pt x="0" y="756872"/>
                    <a:pt x="0" y="751223"/>
                  </a:cubicBezTo>
                  <a:lnTo>
                    <a:pt x="0" y="21299"/>
                  </a:lnTo>
                  <a:cubicBezTo>
                    <a:pt x="0" y="15650"/>
                    <a:pt x="2244" y="10233"/>
                    <a:pt x="6238" y="6238"/>
                  </a:cubicBezTo>
                  <a:cubicBezTo>
                    <a:pt x="10233" y="2244"/>
                    <a:pt x="15650" y="0"/>
                    <a:pt x="2129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97550" cy="82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74311" y="1967557"/>
            <a:ext cx="3800538" cy="2735586"/>
            <a:chOff x="0" y="0"/>
            <a:chExt cx="802556" cy="5776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2556" cy="577671"/>
            </a:xfrm>
            <a:custGeom>
              <a:avLst/>
              <a:gdLst/>
              <a:ahLst/>
              <a:cxnLst/>
              <a:rect r="r" b="b" t="t" l="l"/>
              <a:pathLst>
                <a:path h="577671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528781"/>
                  </a:lnTo>
                  <a:cubicBezTo>
                    <a:pt x="802556" y="541748"/>
                    <a:pt x="797405" y="554183"/>
                    <a:pt x="788236" y="563352"/>
                  </a:cubicBezTo>
                  <a:cubicBezTo>
                    <a:pt x="779068" y="572520"/>
                    <a:pt x="766633" y="577671"/>
                    <a:pt x="753666" y="577671"/>
                  </a:cubicBezTo>
                  <a:lnTo>
                    <a:pt x="48889" y="577671"/>
                  </a:lnTo>
                  <a:cubicBezTo>
                    <a:pt x="35923" y="577671"/>
                    <a:pt x="23488" y="572520"/>
                    <a:pt x="14319" y="563352"/>
                  </a:cubicBezTo>
                  <a:cubicBezTo>
                    <a:pt x="5151" y="554183"/>
                    <a:pt x="0" y="541748"/>
                    <a:pt x="0" y="528781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02556" cy="63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0003" y="4909141"/>
            <a:ext cx="3800538" cy="2735586"/>
            <a:chOff x="0" y="0"/>
            <a:chExt cx="802556" cy="5776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2556" cy="577671"/>
            </a:xfrm>
            <a:custGeom>
              <a:avLst/>
              <a:gdLst/>
              <a:ahLst/>
              <a:cxnLst/>
              <a:rect r="r" b="b" t="t" l="l"/>
              <a:pathLst>
                <a:path h="577671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528781"/>
                  </a:lnTo>
                  <a:cubicBezTo>
                    <a:pt x="802556" y="541748"/>
                    <a:pt x="797405" y="554183"/>
                    <a:pt x="788236" y="563352"/>
                  </a:cubicBezTo>
                  <a:cubicBezTo>
                    <a:pt x="779068" y="572520"/>
                    <a:pt x="766633" y="577671"/>
                    <a:pt x="753666" y="577671"/>
                  </a:cubicBezTo>
                  <a:lnTo>
                    <a:pt x="48889" y="577671"/>
                  </a:lnTo>
                  <a:cubicBezTo>
                    <a:pt x="35923" y="577671"/>
                    <a:pt x="23488" y="572520"/>
                    <a:pt x="14319" y="563352"/>
                  </a:cubicBezTo>
                  <a:cubicBezTo>
                    <a:pt x="5151" y="554183"/>
                    <a:pt x="0" y="541748"/>
                    <a:pt x="0" y="528781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02556" cy="63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780092" y="1967557"/>
            <a:ext cx="3800538" cy="2735586"/>
            <a:chOff x="0" y="0"/>
            <a:chExt cx="802556" cy="5776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2556" cy="577671"/>
            </a:xfrm>
            <a:custGeom>
              <a:avLst/>
              <a:gdLst/>
              <a:ahLst/>
              <a:cxnLst/>
              <a:rect r="r" b="b" t="t" l="l"/>
              <a:pathLst>
                <a:path h="577671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528781"/>
                  </a:lnTo>
                  <a:cubicBezTo>
                    <a:pt x="802556" y="541748"/>
                    <a:pt x="797405" y="554183"/>
                    <a:pt x="788236" y="563352"/>
                  </a:cubicBezTo>
                  <a:cubicBezTo>
                    <a:pt x="779068" y="572520"/>
                    <a:pt x="766633" y="577671"/>
                    <a:pt x="753666" y="577671"/>
                  </a:cubicBezTo>
                  <a:lnTo>
                    <a:pt x="48889" y="577671"/>
                  </a:lnTo>
                  <a:cubicBezTo>
                    <a:pt x="35923" y="577671"/>
                    <a:pt x="23488" y="572520"/>
                    <a:pt x="14319" y="563352"/>
                  </a:cubicBezTo>
                  <a:cubicBezTo>
                    <a:pt x="5151" y="554183"/>
                    <a:pt x="0" y="541748"/>
                    <a:pt x="0" y="528781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02556" cy="63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780092" y="4909141"/>
            <a:ext cx="3800538" cy="2735586"/>
            <a:chOff x="0" y="0"/>
            <a:chExt cx="802556" cy="5776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2556" cy="577671"/>
            </a:xfrm>
            <a:custGeom>
              <a:avLst/>
              <a:gdLst/>
              <a:ahLst/>
              <a:cxnLst/>
              <a:rect r="r" b="b" t="t" l="l"/>
              <a:pathLst>
                <a:path h="577671" w="802556">
                  <a:moveTo>
                    <a:pt x="48889" y="0"/>
                  </a:moveTo>
                  <a:lnTo>
                    <a:pt x="753666" y="0"/>
                  </a:lnTo>
                  <a:cubicBezTo>
                    <a:pt x="766633" y="0"/>
                    <a:pt x="779068" y="5151"/>
                    <a:pt x="788236" y="14319"/>
                  </a:cubicBezTo>
                  <a:cubicBezTo>
                    <a:pt x="797405" y="23488"/>
                    <a:pt x="802556" y="35923"/>
                    <a:pt x="802556" y="48889"/>
                  </a:cubicBezTo>
                  <a:lnTo>
                    <a:pt x="802556" y="528781"/>
                  </a:lnTo>
                  <a:cubicBezTo>
                    <a:pt x="802556" y="541748"/>
                    <a:pt x="797405" y="554183"/>
                    <a:pt x="788236" y="563352"/>
                  </a:cubicBezTo>
                  <a:cubicBezTo>
                    <a:pt x="779068" y="572520"/>
                    <a:pt x="766633" y="577671"/>
                    <a:pt x="753666" y="577671"/>
                  </a:cubicBezTo>
                  <a:lnTo>
                    <a:pt x="48889" y="577671"/>
                  </a:lnTo>
                  <a:cubicBezTo>
                    <a:pt x="35923" y="577671"/>
                    <a:pt x="23488" y="572520"/>
                    <a:pt x="14319" y="563352"/>
                  </a:cubicBezTo>
                  <a:cubicBezTo>
                    <a:pt x="5151" y="554183"/>
                    <a:pt x="0" y="541748"/>
                    <a:pt x="0" y="528781"/>
                  </a:cubicBezTo>
                  <a:lnTo>
                    <a:pt x="0" y="48889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8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02556" cy="63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96580" y="2295633"/>
            <a:ext cx="323348" cy="323348"/>
            <a:chOff x="0" y="0"/>
            <a:chExt cx="85161" cy="851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934605" y="2428732"/>
            <a:ext cx="57150" cy="5715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067955" y="2428732"/>
            <a:ext cx="57150" cy="5715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197988" y="2428732"/>
            <a:ext cx="57150" cy="5715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>
            <a:off x="1096580" y="3897654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2276341" y="4162380"/>
            <a:ext cx="148691" cy="114678"/>
          </a:xfrm>
          <a:custGeom>
            <a:avLst/>
            <a:gdLst/>
            <a:ahLst/>
            <a:cxnLst/>
            <a:rect r="r" b="b" t="t" l="l"/>
            <a:pathLst>
              <a:path h="114678" w="148691">
                <a:moveTo>
                  <a:pt x="0" y="0"/>
                </a:moveTo>
                <a:lnTo>
                  <a:pt x="148691" y="0"/>
                </a:lnTo>
                <a:lnTo>
                  <a:pt x="148691" y="114678"/>
                </a:lnTo>
                <a:lnTo>
                  <a:pt x="0" y="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092272" y="5237218"/>
            <a:ext cx="323348" cy="323348"/>
            <a:chOff x="0" y="0"/>
            <a:chExt cx="85161" cy="8516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930297" y="5370316"/>
            <a:ext cx="57150" cy="57150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4063647" y="5370316"/>
            <a:ext cx="57150" cy="57150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4193680" y="5370316"/>
            <a:ext cx="57150" cy="57150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51" id="51"/>
          <p:cNvSpPr/>
          <p:nvPr/>
        </p:nvSpPr>
        <p:spPr>
          <a:xfrm>
            <a:off x="1092272" y="6839239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2" id="52"/>
          <p:cNvSpPr/>
          <p:nvPr/>
        </p:nvSpPr>
        <p:spPr>
          <a:xfrm flipH="false" flipV="false" rot="0">
            <a:off x="2272033" y="7103964"/>
            <a:ext cx="148691" cy="114678"/>
          </a:xfrm>
          <a:custGeom>
            <a:avLst/>
            <a:gdLst/>
            <a:ahLst/>
            <a:cxnLst/>
            <a:rect r="r" b="b" t="t" l="l"/>
            <a:pathLst>
              <a:path h="114678" w="148691">
                <a:moveTo>
                  <a:pt x="0" y="0"/>
                </a:moveTo>
                <a:lnTo>
                  <a:pt x="148691" y="0"/>
                </a:lnTo>
                <a:lnTo>
                  <a:pt x="148691" y="114678"/>
                </a:lnTo>
                <a:lnTo>
                  <a:pt x="0" y="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0">
            <a:off x="5102361" y="2295633"/>
            <a:ext cx="323348" cy="323348"/>
            <a:chOff x="0" y="0"/>
            <a:chExt cx="85161" cy="8516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7940385" y="2428732"/>
            <a:ext cx="57150" cy="57150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8073735" y="2428732"/>
            <a:ext cx="57150" cy="57150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8203769" y="2428732"/>
            <a:ext cx="57150" cy="57150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65" id="65"/>
          <p:cNvSpPr/>
          <p:nvPr/>
        </p:nvSpPr>
        <p:spPr>
          <a:xfrm>
            <a:off x="5102361" y="3897654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6" id="66"/>
          <p:cNvSpPr/>
          <p:nvPr/>
        </p:nvSpPr>
        <p:spPr>
          <a:xfrm flipH="false" flipV="false" rot="0">
            <a:off x="6282122" y="4162380"/>
            <a:ext cx="148691" cy="114678"/>
          </a:xfrm>
          <a:custGeom>
            <a:avLst/>
            <a:gdLst/>
            <a:ahLst/>
            <a:cxnLst/>
            <a:rect r="r" b="b" t="t" l="l"/>
            <a:pathLst>
              <a:path h="114678" w="148691">
                <a:moveTo>
                  <a:pt x="0" y="0"/>
                </a:moveTo>
                <a:lnTo>
                  <a:pt x="148691" y="0"/>
                </a:lnTo>
                <a:lnTo>
                  <a:pt x="148691" y="114678"/>
                </a:lnTo>
                <a:lnTo>
                  <a:pt x="0" y="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5102361" y="5237218"/>
            <a:ext cx="323348" cy="323348"/>
            <a:chOff x="0" y="0"/>
            <a:chExt cx="85161" cy="8516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5161" cy="85161"/>
            </a:xfrm>
            <a:custGeom>
              <a:avLst/>
              <a:gdLst/>
              <a:ahLst/>
              <a:cxnLst/>
              <a:rect r="r" b="b" t="t" l="l"/>
              <a:pathLst>
                <a:path h="85161" w="85161">
                  <a:moveTo>
                    <a:pt x="42581" y="0"/>
                  </a:moveTo>
                  <a:lnTo>
                    <a:pt x="42581" y="0"/>
                  </a:lnTo>
                  <a:cubicBezTo>
                    <a:pt x="66097" y="0"/>
                    <a:pt x="85161" y="19064"/>
                    <a:pt x="85161" y="42581"/>
                  </a:cubicBezTo>
                  <a:lnTo>
                    <a:pt x="85161" y="42581"/>
                  </a:lnTo>
                  <a:cubicBezTo>
                    <a:pt x="85161" y="66097"/>
                    <a:pt x="66097" y="85161"/>
                    <a:pt x="42581" y="85161"/>
                  </a:cubicBezTo>
                  <a:lnTo>
                    <a:pt x="42581" y="85161"/>
                  </a:lnTo>
                  <a:cubicBezTo>
                    <a:pt x="19064" y="85161"/>
                    <a:pt x="0" y="66097"/>
                    <a:pt x="0" y="42581"/>
                  </a:cubicBezTo>
                  <a:lnTo>
                    <a:pt x="0" y="42581"/>
                  </a:lnTo>
                  <a:cubicBezTo>
                    <a:pt x="0" y="19064"/>
                    <a:pt x="19064" y="0"/>
                    <a:pt x="42581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57150"/>
              <a:ext cx="85161" cy="142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7940385" y="5370316"/>
            <a:ext cx="57150" cy="57150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8073735" y="5370316"/>
            <a:ext cx="57150" cy="57150"/>
            <a:chOff x="0" y="0"/>
            <a:chExt cx="812800" cy="8128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8203769" y="5370316"/>
            <a:ext cx="57150" cy="57150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567" lIns="40567" bIns="40567" rIns="4056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79" id="79"/>
          <p:cNvSpPr/>
          <p:nvPr/>
        </p:nvSpPr>
        <p:spPr>
          <a:xfrm>
            <a:off x="5102361" y="6839239"/>
            <a:ext cx="3158558" cy="0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0" id="80"/>
          <p:cNvSpPr/>
          <p:nvPr/>
        </p:nvSpPr>
        <p:spPr>
          <a:xfrm>
            <a:off x="13151935" y="6966931"/>
            <a:ext cx="0" cy="2164611"/>
          </a:xfrm>
          <a:prstGeom prst="line">
            <a:avLst/>
          </a:prstGeom>
          <a:ln cap="flat" w="9525">
            <a:solidFill>
              <a:srgbClr val="7E85A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1" id="81"/>
          <p:cNvSpPr/>
          <p:nvPr/>
        </p:nvSpPr>
        <p:spPr>
          <a:xfrm flipH="false" flipV="false" rot="0">
            <a:off x="6282122" y="7103964"/>
            <a:ext cx="148691" cy="114678"/>
          </a:xfrm>
          <a:custGeom>
            <a:avLst/>
            <a:gdLst/>
            <a:ahLst/>
            <a:cxnLst/>
            <a:rect r="r" b="b" t="t" l="l"/>
            <a:pathLst>
              <a:path h="114678" w="148691">
                <a:moveTo>
                  <a:pt x="0" y="0"/>
                </a:moveTo>
                <a:lnTo>
                  <a:pt x="148691" y="0"/>
                </a:lnTo>
                <a:lnTo>
                  <a:pt x="148691" y="114678"/>
                </a:lnTo>
                <a:lnTo>
                  <a:pt x="0" y="11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2" id="8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2158" y="7997924"/>
            <a:ext cx="8121655" cy="1535706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2111" y="8369432"/>
            <a:ext cx="8122225" cy="1535801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90011" y="7279989"/>
            <a:ext cx="2770717" cy="1616252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44979" y="7279989"/>
            <a:ext cx="2770717" cy="1616252"/>
          </a:xfrm>
          <a:prstGeom prst="rect">
            <a:avLst/>
          </a:prstGeom>
        </p:spPr>
      </p:pic>
      <p:sp>
        <p:nvSpPr>
          <p:cNvPr name="Freeform 86" id="86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7" id="8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32517" y="2805675"/>
            <a:ext cx="9238970" cy="3836308"/>
          </a:xfrm>
          <a:prstGeom prst="rect">
            <a:avLst/>
          </a:prstGeom>
        </p:spPr>
      </p:pic>
      <p:grpSp>
        <p:nvGrpSpPr>
          <p:cNvPr name="Group 88" id="88"/>
          <p:cNvGrpSpPr/>
          <p:nvPr/>
        </p:nvGrpSpPr>
        <p:grpSpPr>
          <a:xfrm rot="0">
            <a:off x="14651275" y="3113008"/>
            <a:ext cx="93352" cy="93352"/>
            <a:chOff x="0" y="0"/>
            <a:chExt cx="24586" cy="24586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24586" cy="24586"/>
            </a:xfrm>
            <a:custGeom>
              <a:avLst/>
              <a:gdLst/>
              <a:ahLst/>
              <a:cxnLst/>
              <a:rect r="r" b="b" t="t" l="l"/>
              <a:pathLst>
                <a:path h="24586" w="24586">
                  <a:moveTo>
                    <a:pt x="12293" y="0"/>
                  </a:moveTo>
                  <a:lnTo>
                    <a:pt x="12293" y="0"/>
                  </a:lnTo>
                  <a:cubicBezTo>
                    <a:pt x="19083" y="0"/>
                    <a:pt x="24586" y="5504"/>
                    <a:pt x="24586" y="12293"/>
                  </a:cubicBezTo>
                  <a:lnTo>
                    <a:pt x="24586" y="12293"/>
                  </a:lnTo>
                  <a:cubicBezTo>
                    <a:pt x="24586" y="15554"/>
                    <a:pt x="23291" y="18680"/>
                    <a:pt x="20986" y="20986"/>
                  </a:cubicBezTo>
                  <a:cubicBezTo>
                    <a:pt x="18680" y="23291"/>
                    <a:pt x="15554" y="24586"/>
                    <a:pt x="12293" y="24586"/>
                  </a:cubicBezTo>
                  <a:lnTo>
                    <a:pt x="12293" y="24586"/>
                  </a:lnTo>
                  <a:cubicBezTo>
                    <a:pt x="9033" y="24586"/>
                    <a:pt x="5906" y="23291"/>
                    <a:pt x="3601" y="20986"/>
                  </a:cubicBezTo>
                  <a:cubicBezTo>
                    <a:pt x="1295" y="18680"/>
                    <a:pt x="0" y="15554"/>
                    <a:pt x="0" y="12293"/>
                  </a:cubicBezTo>
                  <a:lnTo>
                    <a:pt x="0" y="12293"/>
                  </a:lnTo>
                  <a:cubicBezTo>
                    <a:pt x="0" y="9033"/>
                    <a:pt x="1295" y="5906"/>
                    <a:pt x="3601" y="3601"/>
                  </a:cubicBezTo>
                  <a:cubicBezTo>
                    <a:pt x="5906" y="1295"/>
                    <a:pt x="9033" y="0"/>
                    <a:pt x="12293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57150"/>
              <a:ext cx="24586" cy="8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15900008" y="3113008"/>
            <a:ext cx="93352" cy="93352"/>
            <a:chOff x="0" y="0"/>
            <a:chExt cx="24586" cy="24586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4586" cy="24586"/>
            </a:xfrm>
            <a:custGeom>
              <a:avLst/>
              <a:gdLst/>
              <a:ahLst/>
              <a:cxnLst/>
              <a:rect r="r" b="b" t="t" l="l"/>
              <a:pathLst>
                <a:path h="24586" w="24586">
                  <a:moveTo>
                    <a:pt x="12293" y="0"/>
                  </a:moveTo>
                  <a:lnTo>
                    <a:pt x="12293" y="0"/>
                  </a:lnTo>
                  <a:cubicBezTo>
                    <a:pt x="19083" y="0"/>
                    <a:pt x="24586" y="5504"/>
                    <a:pt x="24586" y="12293"/>
                  </a:cubicBezTo>
                  <a:lnTo>
                    <a:pt x="24586" y="12293"/>
                  </a:lnTo>
                  <a:cubicBezTo>
                    <a:pt x="24586" y="15554"/>
                    <a:pt x="23291" y="18680"/>
                    <a:pt x="20986" y="20986"/>
                  </a:cubicBezTo>
                  <a:cubicBezTo>
                    <a:pt x="18680" y="23291"/>
                    <a:pt x="15554" y="24586"/>
                    <a:pt x="12293" y="24586"/>
                  </a:cubicBezTo>
                  <a:lnTo>
                    <a:pt x="12293" y="24586"/>
                  </a:lnTo>
                  <a:cubicBezTo>
                    <a:pt x="9033" y="24586"/>
                    <a:pt x="5906" y="23291"/>
                    <a:pt x="3601" y="20986"/>
                  </a:cubicBezTo>
                  <a:cubicBezTo>
                    <a:pt x="1295" y="18680"/>
                    <a:pt x="0" y="15554"/>
                    <a:pt x="0" y="12293"/>
                  </a:cubicBezTo>
                  <a:lnTo>
                    <a:pt x="0" y="12293"/>
                  </a:lnTo>
                  <a:cubicBezTo>
                    <a:pt x="0" y="9033"/>
                    <a:pt x="1295" y="5906"/>
                    <a:pt x="3601" y="3601"/>
                  </a:cubicBezTo>
                  <a:cubicBezTo>
                    <a:pt x="5906" y="1295"/>
                    <a:pt x="9033" y="0"/>
                    <a:pt x="12293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57150"/>
              <a:ext cx="24586" cy="8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5721913" y="2396860"/>
            <a:ext cx="1279661" cy="355429"/>
            <a:chOff x="0" y="0"/>
            <a:chExt cx="337030" cy="93611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337030" cy="93611"/>
            </a:xfrm>
            <a:custGeom>
              <a:avLst/>
              <a:gdLst/>
              <a:ahLst/>
              <a:cxnLst/>
              <a:rect r="r" b="b" t="t" l="l"/>
              <a:pathLst>
                <a:path h="93611" w="337030">
                  <a:moveTo>
                    <a:pt x="36300" y="0"/>
                  </a:moveTo>
                  <a:lnTo>
                    <a:pt x="300730" y="0"/>
                  </a:lnTo>
                  <a:cubicBezTo>
                    <a:pt x="320778" y="0"/>
                    <a:pt x="337030" y="16252"/>
                    <a:pt x="337030" y="36300"/>
                  </a:cubicBezTo>
                  <a:lnTo>
                    <a:pt x="337030" y="57311"/>
                  </a:lnTo>
                  <a:cubicBezTo>
                    <a:pt x="337030" y="77359"/>
                    <a:pt x="320778" y="93611"/>
                    <a:pt x="300730" y="93611"/>
                  </a:cubicBezTo>
                  <a:lnTo>
                    <a:pt x="36300" y="93611"/>
                  </a:lnTo>
                  <a:cubicBezTo>
                    <a:pt x="16252" y="93611"/>
                    <a:pt x="0" y="77359"/>
                    <a:pt x="0" y="57311"/>
                  </a:cubicBezTo>
                  <a:lnTo>
                    <a:pt x="0" y="36300"/>
                  </a:lnTo>
                  <a:cubicBezTo>
                    <a:pt x="0" y="16252"/>
                    <a:pt x="16252" y="0"/>
                    <a:pt x="36300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57150"/>
              <a:ext cx="337030" cy="150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97" id="97"/>
          <p:cNvSpPr/>
          <p:nvPr/>
        </p:nvSpPr>
        <p:spPr>
          <a:xfrm flipH="false" flipV="true" rot="0">
            <a:off x="16667496" y="2528976"/>
            <a:ext cx="128181" cy="91195"/>
          </a:xfrm>
          <a:custGeom>
            <a:avLst/>
            <a:gdLst/>
            <a:ahLst/>
            <a:cxnLst/>
            <a:rect r="r" b="b" t="t" l="l"/>
            <a:pathLst>
              <a:path h="91195" w="128181">
                <a:moveTo>
                  <a:pt x="0" y="91196"/>
                </a:moveTo>
                <a:lnTo>
                  <a:pt x="128181" y="91196"/>
                </a:lnTo>
                <a:lnTo>
                  <a:pt x="128181" y="0"/>
                </a:lnTo>
                <a:lnTo>
                  <a:pt x="0" y="0"/>
                </a:lnTo>
                <a:lnTo>
                  <a:pt x="0" y="91196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7571" t="-116999" r="-18674" b="0"/>
            </a:stretch>
          </a:blipFill>
        </p:spPr>
      </p:sp>
      <p:grpSp>
        <p:nvGrpSpPr>
          <p:cNvPr name="Group 98" id="98"/>
          <p:cNvGrpSpPr/>
          <p:nvPr/>
        </p:nvGrpSpPr>
        <p:grpSpPr>
          <a:xfrm rot="0">
            <a:off x="5623737" y="8249233"/>
            <a:ext cx="93352" cy="93352"/>
            <a:chOff x="0" y="0"/>
            <a:chExt cx="24586" cy="24586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24586" cy="24586"/>
            </a:xfrm>
            <a:custGeom>
              <a:avLst/>
              <a:gdLst/>
              <a:ahLst/>
              <a:cxnLst/>
              <a:rect r="r" b="b" t="t" l="l"/>
              <a:pathLst>
                <a:path h="24586" w="24586">
                  <a:moveTo>
                    <a:pt x="12293" y="0"/>
                  </a:moveTo>
                  <a:lnTo>
                    <a:pt x="12293" y="0"/>
                  </a:lnTo>
                  <a:cubicBezTo>
                    <a:pt x="19083" y="0"/>
                    <a:pt x="24586" y="5504"/>
                    <a:pt x="24586" y="12293"/>
                  </a:cubicBezTo>
                  <a:lnTo>
                    <a:pt x="24586" y="12293"/>
                  </a:lnTo>
                  <a:cubicBezTo>
                    <a:pt x="24586" y="15554"/>
                    <a:pt x="23291" y="18680"/>
                    <a:pt x="20986" y="20986"/>
                  </a:cubicBezTo>
                  <a:cubicBezTo>
                    <a:pt x="18680" y="23291"/>
                    <a:pt x="15554" y="24586"/>
                    <a:pt x="12293" y="24586"/>
                  </a:cubicBezTo>
                  <a:lnTo>
                    <a:pt x="12293" y="24586"/>
                  </a:lnTo>
                  <a:cubicBezTo>
                    <a:pt x="9033" y="24586"/>
                    <a:pt x="5906" y="23291"/>
                    <a:pt x="3601" y="20986"/>
                  </a:cubicBezTo>
                  <a:cubicBezTo>
                    <a:pt x="1295" y="18680"/>
                    <a:pt x="0" y="15554"/>
                    <a:pt x="0" y="12293"/>
                  </a:cubicBezTo>
                  <a:lnTo>
                    <a:pt x="0" y="12293"/>
                  </a:lnTo>
                  <a:cubicBezTo>
                    <a:pt x="0" y="9033"/>
                    <a:pt x="1295" y="5906"/>
                    <a:pt x="3601" y="3601"/>
                  </a:cubicBezTo>
                  <a:cubicBezTo>
                    <a:pt x="5906" y="1295"/>
                    <a:pt x="9033" y="0"/>
                    <a:pt x="12293" y="0"/>
                  </a:cubicBezTo>
                  <a:close/>
                </a:path>
              </a:pathLst>
            </a:custGeom>
            <a:solidFill>
              <a:srgbClr val="3C4262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57150"/>
              <a:ext cx="24586" cy="8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6872470" y="8249233"/>
            <a:ext cx="93352" cy="93352"/>
            <a:chOff x="0" y="0"/>
            <a:chExt cx="24586" cy="24586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24586" cy="24586"/>
            </a:xfrm>
            <a:custGeom>
              <a:avLst/>
              <a:gdLst/>
              <a:ahLst/>
              <a:cxnLst/>
              <a:rect r="r" b="b" t="t" l="l"/>
              <a:pathLst>
                <a:path h="24586" w="24586">
                  <a:moveTo>
                    <a:pt x="12293" y="0"/>
                  </a:moveTo>
                  <a:lnTo>
                    <a:pt x="12293" y="0"/>
                  </a:lnTo>
                  <a:cubicBezTo>
                    <a:pt x="19083" y="0"/>
                    <a:pt x="24586" y="5504"/>
                    <a:pt x="24586" y="12293"/>
                  </a:cubicBezTo>
                  <a:lnTo>
                    <a:pt x="24586" y="12293"/>
                  </a:lnTo>
                  <a:cubicBezTo>
                    <a:pt x="24586" y="15554"/>
                    <a:pt x="23291" y="18680"/>
                    <a:pt x="20986" y="20986"/>
                  </a:cubicBezTo>
                  <a:cubicBezTo>
                    <a:pt x="18680" y="23291"/>
                    <a:pt x="15554" y="24586"/>
                    <a:pt x="12293" y="24586"/>
                  </a:cubicBezTo>
                  <a:lnTo>
                    <a:pt x="12293" y="24586"/>
                  </a:lnTo>
                  <a:cubicBezTo>
                    <a:pt x="9033" y="24586"/>
                    <a:pt x="5906" y="23291"/>
                    <a:pt x="3601" y="20986"/>
                  </a:cubicBezTo>
                  <a:cubicBezTo>
                    <a:pt x="1295" y="18680"/>
                    <a:pt x="0" y="15554"/>
                    <a:pt x="0" y="12293"/>
                  </a:cubicBezTo>
                  <a:lnTo>
                    <a:pt x="0" y="12293"/>
                  </a:lnTo>
                  <a:cubicBezTo>
                    <a:pt x="0" y="9033"/>
                    <a:pt x="1295" y="5906"/>
                    <a:pt x="3601" y="3601"/>
                  </a:cubicBezTo>
                  <a:cubicBezTo>
                    <a:pt x="5906" y="1295"/>
                    <a:pt x="9033" y="0"/>
                    <a:pt x="12293" y="0"/>
                  </a:cubicBezTo>
                  <a:close/>
                </a:path>
              </a:pathLst>
            </a:custGeom>
            <a:solidFill>
              <a:srgbClr val="7E85A4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57150"/>
              <a:ext cx="24586" cy="8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04" id="104"/>
          <p:cNvSpPr/>
          <p:nvPr/>
        </p:nvSpPr>
        <p:spPr>
          <a:xfrm flipH="false" flipV="false" rot="0">
            <a:off x="1168781" y="2372686"/>
            <a:ext cx="170331" cy="169266"/>
          </a:xfrm>
          <a:custGeom>
            <a:avLst/>
            <a:gdLst/>
            <a:ahLst/>
            <a:cxnLst/>
            <a:rect r="r" b="b" t="t" l="l"/>
            <a:pathLst>
              <a:path h="169266" w="170331">
                <a:moveTo>
                  <a:pt x="0" y="0"/>
                </a:moveTo>
                <a:lnTo>
                  <a:pt x="170331" y="0"/>
                </a:lnTo>
                <a:lnTo>
                  <a:pt x="170331" y="169266"/>
                </a:lnTo>
                <a:lnTo>
                  <a:pt x="0" y="169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5" id="105"/>
          <p:cNvSpPr/>
          <p:nvPr/>
        </p:nvSpPr>
        <p:spPr>
          <a:xfrm flipH="false" flipV="false" rot="0">
            <a:off x="5179401" y="2372674"/>
            <a:ext cx="169266" cy="169266"/>
          </a:xfrm>
          <a:custGeom>
            <a:avLst/>
            <a:gdLst/>
            <a:ahLst/>
            <a:cxnLst/>
            <a:rect r="r" b="b" t="t" l="l"/>
            <a:pathLst>
              <a:path h="169266" w="169266">
                <a:moveTo>
                  <a:pt x="0" y="0"/>
                </a:moveTo>
                <a:lnTo>
                  <a:pt x="169267" y="0"/>
                </a:lnTo>
                <a:lnTo>
                  <a:pt x="169267" y="169266"/>
                </a:lnTo>
                <a:lnTo>
                  <a:pt x="0" y="1692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6" id="106"/>
          <p:cNvSpPr/>
          <p:nvPr/>
        </p:nvSpPr>
        <p:spPr>
          <a:xfrm flipH="false" flipV="false" rot="0">
            <a:off x="1160686" y="5314271"/>
            <a:ext cx="186519" cy="169266"/>
          </a:xfrm>
          <a:custGeom>
            <a:avLst/>
            <a:gdLst/>
            <a:ahLst/>
            <a:cxnLst/>
            <a:rect r="r" b="b" t="t" l="l"/>
            <a:pathLst>
              <a:path h="169266" w="186519">
                <a:moveTo>
                  <a:pt x="0" y="0"/>
                </a:moveTo>
                <a:lnTo>
                  <a:pt x="186520" y="0"/>
                </a:lnTo>
                <a:lnTo>
                  <a:pt x="186520" y="169266"/>
                </a:lnTo>
                <a:lnTo>
                  <a:pt x="0" y="1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7" id="107"/>
          <p:cNvSpPr/>
          <p:nvPr/>
        </p:nvSpPr>
        <p:spPr>
          <a:xfrm flipH="false" flipV="false" rot="0">
            <a:off x="5184642" y="5309183"/>
            <a:ext cx="158784" cy="179417"/>
          </a:xfrm>
          <a:custGeom>
            <a:avLst/>
            <a:gdLst/>
            <a:ahLst/>
            <a:cxnLst/>
            <a:rect r="r" b="b" t="t" l="l"/>
            <a:pathLst>
              <a:path h="179417" w="158784">
                <a:moveTo>
                  <a:pt x="0" y="0"/>
                </a:moveTo>
                <a:lnTo>
                  <a:pt x="158785" y="0"/>
                </a:lnTo>
                <a:lnTo>
                  <a:pt x="158785" y="179417"/>
                </a:lnTo>
                <a:lnTo>
                  <a:pt x="0" y="17941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8" id="108"/>
          <p:cNvSpPr txBox="true"/>
          <p:nvPr/>
        </p:nvSpPr>
        <p:spPr>
          <a:xfrm rot="0">
            <a:off x="14894066" y="3041574"/>
            <a:ext cx="817683" cy="20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Net Profit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6145760" y="3041574"/>
            <a:ext cx="855814" cy="20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Profit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623855" y="2303637"/>
            <a:ext cx="1370116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Profit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096580" y="4066049"/>
            <a:ext cx="104275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Report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096580" y="3440969"/>
            <a:ext cx="52727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+2.6%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096580" y="2801949"/>
            <a:ext cx="31585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$120,000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732804" y="3421919"/>
            <a:ext cx="2522334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619547" y="5245222"/>
            <a:ext cx="943107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EBITDA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092272" y="7007633"/>
            <a:ext cx="104275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Report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1092272" y="6382554"/>
            <a:ext cx="53158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+1.5%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1092272" y="5743533"/>
            <a:ext cx="31585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$150,000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728496" y="6363504"/>
            <a:ext cx="2522334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5629636" y="5245222"/>
            <a:ext cx="1159422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Profit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5102361" y="7007633"/>
            <a:ext cx="104275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Report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5102361" y="6382554"/>
            <a:ext cx="52727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BF63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+5.6%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5102361" y="5743533"/>
            <a:ext cx="31585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$220,000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5738585" y="6363504"/>
            <a:ext cx="2522334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1288963" y="8130502"/>
            <a:ext cx="2522334" cy="28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Comparison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5629636" y="2303637"/>
            <a:ext cx="1370116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Sales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5102361" y="4066049"/>
            <a:ext cx="104275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Report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5102361" y="3440969"/>
            <a:ext cx="47012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E3424D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-2.1%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5102361" y="2801949"/>
            <a:ext cx="31585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$280,000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5738585" y="3421919"/>
            <a:ext cx="2522334" cy="2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last month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9487652" y="8941217"/>
            <a:ext cx="2975436" cy="20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Target 2% from last Month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13842497" y="8941217"/>
            <a:ext cx="2975436" cy="20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Target 2% from last Month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6789058" y="621992"/>
            <a:ext cx="4709885" cy="68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0"/>
              </a:lnSpc>
            </a:pPr>
            <a:r>
              <a:rPr lang="en-US" b="true" sz="4000" spc="-260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Net Profit Margin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9749490" y="6919306"/>
            <a:ext cx="2451760" cy="28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 Profit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10584743" y="8259607"/>
            <a:ext cx="78125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B0018"/>
                </a:solidFill>
                <a:latin typeface="Inter Light"/>
                <a:ea typeface="Inter Light"/>
                <a:cs typeface="Inter Light"/>
                <a:sym typeface="Inter Light"/>
              </a:rPr>
              <a:t>2.6%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14938517" y="8259607"/>
            <a:ext cx="78339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B0018"/>
                </a:solidFill>
                <a:latin typeface="Inter Light"/>
                <a:ea typeface="Inter Light"/>
                <a:cs typeface="Inter Light"/>
                <a:sym typeface="Inter Light"/>
              </a:rPr>
              <a:t>5.6%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14298932" y="6919306"/>
            <a:ext cx="2062811" cy="28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Profit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15278616" y="723582"/>
            <a:ext cx="1654241" cy="3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08/10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9304530" y="2659325"/>
            <a:ext cx="3158558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B0018"/>
                </a:solidFill>
                <a:latin typeface="Inter"/>
                <a:ea typeface="Inter"/>
                <a:cs typeface="Inter"/>
                <a:sym typeface="Inter"/>
              </a:rPr>
              <a:t>$120,000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9304530" y="2303637"/>
            <a:ext cx="2522334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Revenue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15932044" y="2456453"/>
            <a:ext cx="530852" cy="20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Month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5866529" y="8177799"/>
            <a:ext cx="817683" cy="20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Net Profit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7118222" y="8177799"/>
            <a:ext cx="855814" cy="20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B0018">
                    <a:alpha val="60000"/>
                  </a:srgbClr>
                </a:solidFill>
                <a:latin typeface="Poppins Light"/>
                <a:ea typeface="Poppins Light"/>
                <a:cs typeface="Poppins Light"/>
                <a:sym typeface="Poppins Light"/>
              </a:rPr>
              <a:t>Gross Profit</a:t>
            </a:r>
          </a:p>
        </p:txBody>
      </p:sp>
      <p:sp>
        <p:nvSpPr>
          <p:cNvPr name="Freeform 145" id="145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-137777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120004" y="6448863"/>
            <a:ext cx="4167996" cy="4689728"/>
          </a:xfrm>
          <a:custGeom>
            <a:avLst/>
            <a:gdLst/>
            <a:ahLst/>
            <a:cxnLst/>
            <a:rect r="r" b="b" t="t" l="l"/>
            <a:pathLst>
              <a:path h="4689728" w="4167996">
                <a:moveTo>
                  <a:pt x="4167996" y="0"/>
                </a:moveTo>
                <a:lnTo>
                  <a:pt x="0" y="0"/>
                </a:lnTo>
                <a:lnTo>
                  <a:pt x="0" y="4689728"/>
                </a:lnTo>
                <a:lnTo>
                  <a:pt x="4167996" y="4689728"/>
                </a:lnTo>
                <a:lnTo>
                  <a:pt x="41679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5969" y="-356972"/>
            <a:ext cx="5084979" cy="4640043"/>
          </a:xfrm>
          <a:custGeom>
            <a:avLst/>
            <a:gdLst/>
            <a:ahLst/>
            <a:cxnLst/>
            <a:rect r="r" b="b" t="t" l="l"/>
            <a:pathLst>
              <a:path h="4640043" w="5084979">
                <a:moveTo>
                  <a:pt x="0" y="0"/>
                </a:moveTo>
                <a:lnTo>
                  <a:pt x="5084979" y="0"/>
                </a:lnTo>
                <a:lnTo>
                  <a:pt x="5084979" y="4640043"/>
                </a:lnTo>
                <a:lnTo>
                  <a:pt x="0" y="4640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73436" y="3979226"/>
            <a:ext cx="5441410" cy="5347070"/>
            <a:chOff x="0" y="0"/>
            <a:chExt cx="1433129" cy="14082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3129" cy="1408282"/>
            </a:xfrm>
            <a:custGeom>
              <a:avLst/>
              <a:gdLst/>
              <a:ahLst/>
              <a:cxnLst/>
              <a:rect r="r" b="b" t="t" l="l"/>
              <a:pathLst>
                <a:path h="1408282" w="1433129">
                  <a:moveTo>
                    <a:pt x="34147" y="0"/>
                  </a:moveTo>
                  <a:lnTo>
                    <a:pt x="1398982" y="0"/>
                  </a:lnTo>
                  <a:cubicBezTo>
                    <a:pt x="1408038" y="0"/>
                    <a:pt x="1416724" y="3598"/>
                    <a:pt x="1423127" y="10001"/>
                  </a:cubicBezTo>
                  <a:cubicBezTo>
                    <a:pt x="1429531" y="16405"/>
                    <a:pt x="1433129" y="25090"/>
                    <a:pt x="1433129" y="34147"/>
                  </a:cubicBezTo>
                  <a:lnTo>
                    <a:pt x="1433129" y="1374135"/>
                  </a:lnTo>
                  <a:cubicBezTo>
                    <a:pt x="1433129" y="1392994"/>
                    <a:pt x="1417841" y="1408282"/>
                    <a:pt x="1398982" y="1408282"/>
                  </a:cubicBezTo>
                  <a:lnTo>
                    <a:pt x="34147" y="1408282"/>
                  </a:lnTo>
                  <a:cubicBezTo>
                    <a:pt x="25090" y="1408282"/>
                    <a:pt x="16405" y="1404684"/>
                    <a:pt x="10001" y="1398280"/>
                  </a:cubicBezTo>
                  <a:cubicBezTo>
                    <a:pt x="3598" y="1391877"/>
                    <a:pt x="0" y="1383191"/>
                    <a:pt x="0" y="1374135"/>
                  </a:cubicBezTo>
                  <a:lnTo>
                    <a:pt x="0" y="34147"/>
                  </a:lnTo>
                  <a:cubicBezTo>
                    <a:pt x="0" y="25090"/>
                    <a:pt x="3598" y="16405"/>
                    <a:pt x="10001" y="10001"/>
                  </a:cubicBezTo>
                  <a:cubicBezTo>
                    <a:pt x="16405" y="3598"/>
                    <a:pt x="25090" y="0"/>
                    <a:pt x="3414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33129" cy="146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277415" y="4553830"/>
            <a:ext cx="5733170" cy="5733170"/>
          </a:xfrm>
          <a:custGeom>
            <a:avLst/>
            <a:gdLst/>
            <a:ahLst/>
            <a:cxnLst/>
            <a:rect r="r" b="b" t="t" l="l"/>
            <a:pathLst>
              <a:path h="5733170" w="5733170">
                <a:moveTo>
                  <a:pt x="0" y="0"/>
                </a:moveTo>
                <a:lnTo>
                  <a:pt x="5733170" y="0"/>
                </a:lnTo>
                <a:lnTo>
                  <a:pt x="5733170" y="5733170"/>
                </a:lnTo>
                <a:lnTo>
                  <a:pt x="0" y="57331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6423295" y="3979226"/>
            <a:ext cx="5441410" cy="5347070"/>
            <a:chOff x="0" y="0"/>
            <a:chExt cx="1433129" cy="140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3129" cy="1408282"/>
            </a:xfrm>
            <a:custGeom>
              <a:avLst/>
              <a:gdLst/>
              <a:ahLst/>
              <a:cxnLst/>
              <a:rect r="r" b="b" t="t" l="l"/>
              <a:pathLst>
                <a:path h="1408282" w="1433129">
                  <a:moveTo>
                    <a:pt x="34147" y="0"/>
                  </a:moveTo>
                  <a:lnTo>
                    <a:pt x="1398982" y="0"/>
                  </a:lnTo>
                  <a:cubicBezTo>
                    <a:pt x="1408038" y="0"/>
                    <a:pt x="1416724" y="3598"/>
                    <a:pt x="1423127" y="10001"/>
                  </a:cubicBezTo>
                  <a:cubicBezTo>
                    <a:pt x="1429531" y="16405"/>
                    <a:pt x="1433129" y="25090"/>
                    <a:pt x="1433129" y="34147"/>
                  </a:cubicBezTo>
                  <a:lnTo>
                    <a:pt x="1433129" y="1374135"/>
                  </a:lnTo>
                  <a:cubicBezTo>
                    <a:pt x="1433129" y="1392994"/>
                    <a:pt x="1417841" y="1408282"/>
                    <a:pt x="1398982" y="1408282"/>
                  </a:cubicBezTo>
                  <a:lnTo>
                    <a:pt x="34147" y="1408282"/>
                  </a:lnTo>
                  <a:cubicBezTo>
                    <a:pt x="25090" y="1408282"/>
                    <a:pt x="16405" y="1404684"/>
                    <a:pt x="10001" y="1398280"/>
                  </a:cubicBezTo>
                  <a:cubicBezTo>
                    <a:pt x="3598" y="1391877"/>
                    <a:pt x="0" y="1383191"/>
                    <a:pt x="0" y="1374135"/>
                  </a:cubicBezTo>
                  <a:lnTo>
                    <a:pt x="0" y="34147"/>
                  </a:lnTo>
                  <a:cubicBezTo>
                    <a:pt x="0" y="25090"/>
                    <a:pt x="3598" y="16405"/>
                    <a:pt x="10001" y="10001"/>
                  </a:cubicBezTo>
                  <a:cubicBezTo>
                    <a:pt x="16405" y="3598"/>
                    <a:pt x="25090" y="0"/>
                    <a:pt x="3414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433129" cy="146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73154" y="3979226"/>
            <a:ext cx="5441410" cy="5347070"/>
            <a:chOff x="0" y="0"/>
            <a:chExt cx="1433129" cy="14082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3129" cy="1408282"/>
            </a:xfrm>
            <a:custGeom>
              <a:avLst/>
              <a:gdLst/>
              <a:ahLst/>
              <a:cxnLst/>
              <a:rect r="r" b="b" t="t" l="l"/>
              <a:pathLst>
                <a:path h="1408282" w="1433129">
                  <a:moveTo>
                    <a:pt x="34147" y="0"/>
                  </a:moveTo>
                  <a:lnTo>
                    <a:pt x="1398982" y="0"/>
                  </a:lnTo>
                  <a:cubicBezTo>
                    <a:pt x="1408038" y="0"/>
                    <a:pt x="1416724" y="3598"/>
                    <a:pt x="1423127" y="10001"/>
                  </a:cubicBezTo>
                  <a:cubicBezTo>
                    <a:pt x="1429531" y="16405"/>
                    <a:pt x="1433129" y="25090"/>
                    <a:pt x="1433129" y="34147"/>
                  </a:cubicBezTo>
                  <a:lnTo>
                    <a:pt x="1433129" y="1374135"/>
                  </a:lnTo>
                  <a:cubicBezTo>
                    <a:pt x="1433129" y="1392994"/>
                    <a:pt x="1417841" y="1408282"/>
                    <a:pt x="1398982" y="1408282"/>
                  </a:cubicBezTo>
                  <a:lnTo>
                    <a:pt x="34147" y="1408282"/>
                  </a:lnTo>
                  <a:cubicBezTo>
                    <a:pt x="25090" y="1408282"/>
                    <a:pt x="16405" y="1404684"/>
                    <a:pt x="10001" y="1398280"/>
                  </a:cubicBezTo>
                  <a:cubicBezTo>
                    <a:pt x="3598" y="1391877"/>
                    <a:pt x="0" y="1383191"/>
                    <a:pt x="0" y="1374135"/>
                  </a:cubicBezTo>
                  <a:lnTo>
                    <a:pt x="0" y="34147"/>
                  </a:lnTo>
                  <a:cubicBezTo>
                    <a:pt x="0" y="25090"/>
                    <a:pt x="3598" y="16405"/>
                    <a:pt x="10001" y="10001"/>
                  </a:cubicBezTo>
                  <a:cubicBezTo>
                    <a:pt x="16405" y="3598"/>
                    <a:pt x="25090" y="0"/>
                    <a:pt x="3414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gradFill>
                <a:gsLst>
                  <a:gs pos="0">
                    <a:srgbClr val="313750">
                      <a:alpha val="100000"/>
                    </a:srgbClr>
                  </a:gs>
                  <a:gs pos="100000">
                    <a:srgbClr val="4C516D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433129" cy="146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49564" y="781699"/>
            <a:ext cx="375892" cy="375892"/>
          </a:xfrm>
          <a:custGeom>
            <a:avLst/>
            <a:gdLst/>
            <a:ahLst/>
            <a:cxnLst/>
            <a:rect r="r" b="b" t="t" l="l"/>
            <a:pathLst>
              <a:path h="375892" w="375892">
                <a:moveTo>
                  <a:pt x="0" y="0"/>
                </a:moveTo>
                <a:lnTo>
                  <a:pt x="375892" y="0"/>
                </a:lnTo>
                <a:lnTo>
                  <a:pt x="375892" y="375892"/>
                </a:lnTo>
                <a:lnTo>
                  <a:pt x="0" y="375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0861" y="4853844"/>
            <a:ext cx="985660" cy="900647"/>
          </a:xfrm>
          <a:custGeom>
            <a:avLst/>
            <a:gdLst/>
            <a:ahLst/>
            <a:cxnLst/>
            <a:rect r="r" b="b" t="t" l="l"/>
            <a:pathLst>
              <a:path h="900647" w="985660">
                <a:moveTo>
                  <a:pt x="0" y="0"/>
                </a:moveTo>
                <a:lnTo>
                  <a:pt x="985659" y="0"/>
                </a:lnTo>
                <a:lnTo>
                  <a:pt x="985659" y="900647"/>
                </a:lnTo>
                <a:lnTo>
                  <a:pt x="0" y="9006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40720" y="4853844"/>
            <a:ext cx="844356" cy="900647"/>
          </a:xfrm>
          <a:custGeom>
            <a:avLst/>
            <a:gdLst/>
            <a:ahLst/>
            <a:cxnLst/>
            <a:rect r="r" b="b" t="t" l="l"/>
            <a:pathLst>
              <a:path h="900647" w="844356">
                <a:moveTo>
                  <a:pt x="0" y="0"/>
                </a:moveTo>
                <a:lnTo>
                  <a:pt x="844356" y="0"/>
                </a:lnTo>
                <a:lnTo>
                  <a:pt x="844356" y="900647"/>
                </a:lnTo>
                <a:lnTo>
                  <a:pt x="0" y="9006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88605" y="4853844"/>
            <a:ext cx="991083" cy="900647"/>
          </a:xfrm>
          <a:custGeom>
            <a:avLst/>
            <a:gdLst/>
            <a:ahLst/>
            <a:cxnLst/>
            <a:rect r="r" b="b" t="t" l="l"/>
            <a:pathLst>
              <a:path h="900647" w="991083">
                <a:moveTo>
                  <a:pt x="0" y="0"/>
                </a:moveTo>
                <a:lnTo>
                  <a:pt x="991083" y="0"/>
                </a:lnTo>
                <a:lnTo>
                  <a:pt x="991083" y="900647"/>
                </a:lnTo>
                <a:lnTo>
                  <a:pt x="0" y="9006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8058167" y="9156576"/>
            <a:ext cx="267568" cy="1354774"/>
          </a:xfrm>
          <a:custGeom>
            <a:avLst/>
            <a:gdLst/>
            <a:ahLst/>
            <a:cxnLst/>
            <a:rect r="r" b="b" t="t" l="l"/>
            <a:pathLst>
              <a:path h="1354774" w="267568">
                <a:moveTo>
                  <a:pt x="0" y="0"/>
                </a:moveTo>
                <a:lnTo>
                  <a:pt x="267568" y="0"/>
                </a:lnTo>
                <a:lnTo>
                  <a:pt x="267568" y="1354774"/>
                </a:lnTo>
                <a:lnTo>
                  <a:pt x="0" y="13547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953924" y="9700179"/>
            <a:ext cx="3076488" cy="3425952"/>
          </a:xfrm>
          <a:custGeom>
            <a:avLst/>
            <a:gdLst/>
            <a:ahLst/>
            <a:cxnLst/>
            <a:rect r="r" b="b" t="t" l="l"/>
            <a:pathLst>
              <a:path h="3425952" w="3076488">
                <a:moveTo>
                  <a:pt x="3076488" y="0"/>
                </a:moveTo>
                <a:lnTo>
                  <a:pt x="0" y="0"/>
                </a:lnTo>
                <a:lnTo>
                  <a:pt x="0" y="3425952"/>
                </a:lnTo>
                <a:lnTo>
                  <a:pt x="3076488" y="3425952"/>
                </a:lnTo>
                <a:lnTo>
                  <a:pt x="3076488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-137777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789058" y="1095375"/>
            <a:ext cx="4709885" cy="97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2"/>
              </a:lnSpc>
            </a:pPr>
            <a:r>
              <a:rPr lang="en-US" b="true" sz="5600" spc="-364">
                <a:solidFill>
                  <a:srgbClr val="0B0018"/>
                </a:solidFill>
                <a:latin typeface="Inter Medium"/>
                <a:ea typeface="Inter Medium"/>
                <a:cs typeface="Inter Medium"/>
                <a:sym typeface="Inter Medium"/>
              </a:rPr>
              <a:t>Conclusion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13064" y="2378330"/>
            <a:ext cx="11261872" cy="7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conclusion highlights the key achievements, areas for improvement, and strategic focus to ensure continued success and sustainable growth.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0861" y="6649841"/>
            <a:ext cx="4406560" cy="175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overall performance remains strong, with many key performance indicators (KPIs) exceeding their targets, showcasing effective planning and execution.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0861" y="6030716"/>
            <a:ext cx="377469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Exceeding Expectations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40720" y="6649841"/>
            <a:ext cx="4406560" cy="175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be the best quality product provider that supports customers' lifestyles and creates sustainable value for the community. To be the best quality product.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40720" y="6030716"/>
            <a:ext cx="396313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Areas Needing Attention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90579" y="6649841"/>
            <a:ext cx="4406560" cy="175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be the best quality product provider that supports customers' lifestyles and creates sustainable value for the community. To be the best quality product.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90579" y="6030716"/>
            <a:ext cx="440656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b="true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Areas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32730" y="723582"/>
            <a:ext cx="16542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Salford &amp; Co.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278616" y="723582"/>
            <a:ext cx="1654241" cy="3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0"/>
              </a:lnSpc>
            </a:pPr>
            <a:r>
              <a:rPr lang="en-US" sz="200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09/10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DAG8DYI6xgI</dc:identifier>
  <dcterms:modified xsi:type="dcterms:W3CDTF">2011-08-01T06:04:30Z</dcterms:modified>
  <cp:revision>1</cp:revision>
  <dc:title>Blue and White Corporate KPI Monthly Presentation</dc:title>
</cp:coreProperties>
</file>